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0" r:id="rId3"/>
    <p:sldId id="271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0" d="100"/>
          <a:sy n="110" d="100"/>
        </p:scale>
        <p:origin x="-1712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mann:Desktop:STUFF:JPL:DARPA:DARPA%20XDATA%202012:Code%20Audit%20August%202013:git-rat-analysis-v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mann:Desktop:STUFF:JPL:DARPA:DARPA%20XDATA%202012:Code%20Audit%20August%202013:git-rat-analysis-v4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mann:Desktop:STUFF:JPL:DARPA:DARPA%20XDATA%202012:Code%20Audit%20August%202013:git-rat-analysis-v4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mann:Desktop:STUFF:JPL:DARPA:DARPA%20XDATA%202012:Code%20Audit%20August%202013:git-rat-analysis-v4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mann:Desktop:STUFF:JPL:DARPA:DARPA%20XDATA%202012:Code%20Audit%20August%202013:git-rat-analysis-v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Breakdown of File Types in XNET</a:t>
            </a:r>
            <a:r>
              <a:rPr lang="en-US" baseline="0"/>
              <a:t> Git (data from E. Whyne)</a:t>
            </a:r>
            <a:endParaRPr lang="en-US"/>
          </a:p>
        </c:rich>
      </c:tx>
      <c:layout>
        <c:manualLayout>
          <c:xMode val="edge"/>
          <c:yMode val="edge"/>
          <c:x val="0.435531222659668"/>
          <c:y val="0.944946589975349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'MIME type characterization'!$N$18:$N$67</c:f>
              <c:strCache>
                <c:ptCount val="50"/>
                <c:pt idx="0">
                  <c:v>java</c:v>
                </c:pt>
                <c:pt idx="1">
                  <c:v>hpp</c:v>
                </c:pt>
                <c:pt idx="2">
                  <c:v>js</c:v>
                </c:pt>
                <c:pt idx="3">
                  <c:v>py</c:v>
                </c:pt>
                <c:pt idx="4">
                  <c:v>png</c:v>
                </c:pt>
                <c:pt idx="5">
                  <c:v>h</c:v>
                </c:pt>
                <c:pt idx="6">
                  <c:v>svg</c:v>
                </c:pt>
                <c:pt idx="7">
                  <c:v>c</c:v>
                </c:pt>
                <c:pt idx="8">
                  <c:v>scala</c:v>
                </c:pt>
                <c:pt idx="9">
                  <c:v>cpp</c:v>
                </c:pt>
                <c:pt idx="10">
                  <c:v>txt</c:v>
                </c:pt>
                <c:pt idx="11">
                  <c:v>svn-base</c:v>
                </c:pt>
                <c:pt idx="12">
                  <c:v>meta</c:v>
                </c:pt>
                <c:pt idx="13">
                  <c:v>R</c:v>
                </c:pt>
                <c:pt idx="14">
                  <c:v>xml</c:v>
                </c:pt>
                <c:pt idx="15">
                  <c:v>jar</c:v>
                </c:pt>
                <c:pt idx="16">
                  <c:v>html</c:v>
                </c:pt>
                <c:pt idx="17">
                  <c:v>css</c:v>
                </c:pt>
                <c:pt idx="18">
                  <c:v>coffee</c:v>
                </c:pt>
                <c:pt idx="19">
                  <c:v>Rd</c:v>
                </c:pt>
                <c:pt idx="20">
                  <c:v>class</c:v>
                </c:pt>
                <c:pt idx="21">
                  <c:v>json</c:v>
                </c:pt>
                <c:pt idx="22">
                  <c:v>groovy</c:v>
                </c:pt>
                <c:pt idx="23">
                  <c:v>sh</c:v>
                </c:pt>
                <c:pt idx="24">
                  <c:v>out</c:v>
                </c:pt>
                <c:pt idx="25">
                  <c:v>m</c:v>
                </c:pt>
                <c:pt idx="26">
                  <c:v>rst</c:v>
                </c:pt>
                <c:pt idx="27">
                  <c:v>vm</c:v>
                </c:pt>
                <c:pt idx="28">
                  <c:v>cs</c:v>
                </c:pt>
                <c:pt idx="29">
                  <c:v>gif</c:v>
                </c:pt>
                <c:pt idx="30">
                  <c:v>check</c:v>
                </c:pt>
                <c:pt idx="31">
                  <c:v>jpg</c:v>
                </c:pt>
                <c:pt idx="32">
                  <c:v>cuh</c:v>
                </c:pt>
                <c:pt idx="33">
                  <c:v>md</c:v>
                </c:pt>
                <c:pt idx="34">
                  <c:v>properties</c:v>
                </c:pt>
                <c:pt idx="35">
                  <c:v>gitignore</c:v>
                </c:pt>
                <c:pt idx="36">
                  <c:v>test</c:v>
                </c:pt>
                <c:pt idx="37">
                  <c:v>mat</c:v>
                </c:pt>
                <c:pt idx="38">
                  <c:v>csv</c:v>
                </c:pt>
                <c:pt idx="39">
                  <c:v>f</c:v>
                </c:pt>
                <c:pt idx="40">
                  <c:v>cc</c:v>
                </c:pt>
                <c:pt idx="41">
                  <c:v>shader</c:v>
                </c:pt>
                <c:pt idx="42">
                  <c:v>bat</c:v>
                </c:pt>
                <c:pt idx="43">
                  <c:v>pdf</c:v>
                </c:pt>
                <c:pt idx="44">
                  <c:v>sql</c:v>
                </c:pt>
                <c:pt idx="45">
                  <c:v>in</c:v>
                </c:pt>
                <c:pt idx="46">
                  <c:v>o</c:v>
                </c:pt>
                <c:pt idx="47">
                  <c:v>clj</c:v>
                </c:pt>
                <c:pt idx="48">
                  <c:v>gz</c:v>
                </c:pt>
                <c:pt idx="49">
                  <c:v>xsl</c:v>
                </c:pt>
              </c:strCache>
            </c:strRef>
          </c:cat>
          <c:val>
            <c:numRef>
              <c:f>'MIME type characterization'!$O$18:$O$67</c:f>
              <c:numCache>
                <c:formatCode>General</c:formatCode>
                <c:ptCount val="50"/>
                <c:pt idx="0">
                  <c:v>4924.0</c:v>
                </c:pt>
                <c:pt idx="1">
                  <c:v>3253.0</c:v>
                </c:pt>
                <c:pt idx="2">
                  <c:v>1992.0</c:v>
                </c:pt>
                <c:pt idx="3">
                  <c:v>1978.0</c:v>
                </c:pt>
                <c:pt idx="4">
                  <c:v>1964.0</c:v>
                </c:pt>
                <c:pt idx="5">
                  <c:v>1443.0</c:v>
                </c:pt>
                <c:pt idx="6">
                  <c:v>1313.0</c:v>
                </c:pt>
                <c:pt idx="7">
                  <c:v>1095.0</c:v>
                </c:pt>
                <c:pt idx="8">
                  <c:v>1022.0</c:v>
                </c:pt>
                <c:pt idx="9">
                  <c:v>910.0</c:v>
                </c:pt>
                <c:pt idx="10">
                  <c:v>769.0</c:v>
                </c:pt>
                <c:pt idx="11">
                  <c:v>665.0</c:v>
                </c:pt>
                <c:pt idx="12">
                  <c:v>646.0</c:v>
                </c:pt>
                <c:pt idx="13">
                  <c:v>574.0</c:v>
                </c:pt>
                <c:pt idx="14">
                  <c:v>542.0</c:v>
                </c:pt>
                <c:pt idx="15">
                  <c:v>541.0</c:v>
                </c:pt>
                <c:pt idx="16">
                  <c:v>432.0</c:v>
                </c:pt>
                <c:pt idx="17">
                  <c:v>430.0</c:v>
                </c:pt>
                <c:pt idx="18">
                  <c:v>375.0</c:v>
                </c:pt>
                <c:pt idx="19">
                  <c:v>330.0</c:v>
                </c:pt>
                <c:pt idx="20">
                  <c:v>324.0</c:v>
                </c:pt>
                <c:pt idx="21">
                  <c:v>283.0</c:v>
                </c:pt>
                <c:pt idx="22">
                  <c:v>232.0</c:v>
                </c:pt>
                <c:pt idx="23">
                  <c:v>231.0</c:v>
                </c:pt>
                <c:pt idx="24">
                  <c:v>218.0</c:v>
                </c:pt>
                <c:pt idx="25">
                  <c:v>206.0</c:v>
                </c:pt>
                <c:pt idx="26">
                  <c:v>200.0</c:v>
                </c:pt>
                <c:pt idx="27">
                  <c:v>190.0</c:v>
                </c:pt>
                <c:pt idx="28">
                  <c:v>179.0</c:v>
                </c:pt>
                <c:pt idx="29">
                  <c:v>173.0</c:v>
                </c:pt>
                <c:pt idx="30">
                  <c:v>165.0</c:v>
                </c:pt>
                <c:pt idx="31">
                  <c:v>158.0</c:v>
                </c:pt>
                <c:pt idx="32">
                  <c:v>151.0</c:v>
                </c:pt>
                <c:pt idx="33">
                  <c:v>145.0</c:v>
                </c:pt>
                <c:pt idx="34">
                  <c:v>145.0</c:v>
                </c:pt>
                <c:pt idx="35">
                  <c:v>124.0</c:v>
                </c:pt>
                <c:pt idx="36">
                  <c:v>88.0</c:v>
                </c:pt>
                <c:pt idx="37">
                  <c:v>83.0</c:v>
                </c:pt>
                <c:pt idx="38">
                  <c:v>77.0</c:v>
                </c:pt>
                <c:pt idx="39">
                  <c:v>72.0</c:v>
                </c:pt>
                <c:pt idx="40">
                  <c:v>71.0</c:v>
                </c:pt>
                <c:pt idx="41">
                  <c:v>70.0</c:v>
                </c:pt>
                <c:pt idx="42">
                  <c:v>64.0</c:v>
                </c:pt>
                <c:pt idx="43">
                  <c:v>63.0</c:v>
                </c:pt>
                <c:pt idx="44">
                  <c:v>62.0</c:v>
                </c:pt>
                <c:pt idx="45">
                  <c:v>58.0</c:v>
                </c:pt>
                <c:pt idx="46">
                  <c:v>49.0</c:v>
                </c:pt>
                <c:pt idx="47">
                  <c:v>48.0</c:v>
                </c:pt>
                <c:pt idx="48">
                  <c:v>47.0</c:v>
                </c:pt>
                <c:pt idx="49">
                  <c:v>47.0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Breakdown of File Types in XNET</a:t>
            </a:r>
            <a:r>
              <a:rPr lang="en-US" baseline="0"/>
              <a:t> Git (data from C. Mattmann/OODT/Tika/Solr)</a:t>
            </a:r>
            <a:endParaRPr lang="en-US"/>
          </a:p>
        </c:rich>
      </c:tx>
      <c:layout>
        <c:manualLayout>
          <c:xMode val="edge"/>
          <c:yMode val="edge"/>
          <c:x val="0.435531222659668"/>
          <c:y val="0.944946589975349"/>
        </c:manualLayout>
      </c:layout>
      <c:overlay val="0"/>
    </c:title>
    <c:autoTitleDeleted val="0"/>
    <c:plotArea>
      <c:layout/>
      <c:pieChart>
        <c:varyColors val="1"/>
        <c:ser>
          <c:idx val="1"/>
          <c:order val="1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'MIME type characterization'!$T$18:$T$117</c:f>
              <c:strCache>
                <c:ptCount val="100"/>
                <c:pt idx="0">
                  <c:v>application</c:v>
                </c:pt>
                <c:pt idx="1">
                  <c:v>text</c:v>
                </c:pt>
                <c:pt idx="2">
                  <c:v>application/octet-stream</c:v>
                </c:pt>
                <c:pt idx="3">
                  <c:v>octet-stream</c:v>
                </c:pt>
                <c:pt idx="4">
                  <c:v>text/x-java-source</c:v>
                </c:pt>
                <c:pt idx="5">
                  <c:v>x-java-source</c:v>
                </c:pt>
                <c:pt idx="6">
                  <c:v>plain</c:v>
                </c:pt>
                <c:pt idx="7">
                  <c:v>text/plain</c:v>
                </c:pt>
                <c:pt idx="8">
                  <c:v>text/x-c</c:v>
                </c:pt>
                <c:pt idx="9">
                  <c:v>x-c</c:v>
                </c:pt>
                <c:pt idx="10">
                  <c:v>image</c:v>
                </c:pt>
                <c:pt idx="11">
                  <c:v>image/png</c:v>
                </c:pt>
                <c:pt idx="12">
                  <c:v>png</c:v>
                </c:pt>
                <c:pt idx="13">
                  <c:v>application/javascript</c:v>
                </c:pt>
                <c:pt idx="14">
                  <c:v>javascript</c:v>
                </c:pt>
                <c:pt idx="15">
                  <c:v>application/xml</c:v>
                </c:pt>
                <c:pt idx="16">
                  <c:v>xml</c:v>
                </c:pt>
                <c:pt idx="17">
                  <c:v>html</c:v>
                </c:pt>
                <c:pt idx="18">
                  <c:v>text/html</c:v>
                </c:pt>
                <c:pt idx="19">
                  <c:v>css</c:v>
                </c:pt>
                <c:pt idx="20">
                  <c:v>text/css</c:v>
                </c:pt>
                <c:pt idx="21">
                  <c:v>application/java-archive</c:v>
                </c:pt>
                <c:pt idx="22">
                  <c:v>java-archive</c:v>
                </c:pt>
                <c:pt idx="23">
                  <c:v>application/json</c:v>
                </c:pt>
                <c:pt idx="24">
                  <c:v>json</c:v>
                </c:pt>
                <c:pt idx="25">
                  <c:v>application/x-sh</c:v>
                </c:pt>
                <c:pt idx="26">
                  <c:v>x-sh</c:v>
                </c:pt>
                <c:pt idx="27">
                  <c:v>image/svg+xml</c:v>
                </c:pt>
                <c:pt idx="28">
                  <c:v>svg+xml</c:v>
                </c:pt>
                <c:pt idx="29">
                  <c:v>gif</c:v>
                </c:pt>
                <c:pt idx="30">
                  <c:v>image/gif</c:v>
                </c:pt>
                <c:pt idx="31">
                  <c:v>image/jpeg</c:v>
                </c:pt>
                <c:pt idx="32">
                  <c:v>jpeg</c:v>
                </c:pt>
                <c:pt idx="33">
                  <c:v>application/x-msdownload</c:v>
                </c:pt>
                <c:pt idx="34">
                  <c:v>x-msdownload</c:v>
                </c:pt>
                <c:pt idx="35">
                  <c:v>text/x-fortran</c:v>
                </c:pt>
                <c:pt idx="36">
                  <c:v>x-fortran</c:v>
                </c:pt>
                <c:pt idx="37">
                  <c:v>csv</c:v>
                </c:pt>
                <c:pt idx="38">
                  <c:v>text/csv</c:v>
                </c:pt>
                <c:pt idx="39">
                  <c:v>application/pdf</c:v>
                </c:pt>
                <c:pt idx="40">
                  <c:v>pdf</c:v>
                </c:pt>
                <c:pt idx="41">
                  <c:v>application/x-gzip</c:v>
                </c:pt>
                <c:pt idx="42">
                  <c:v>x-gzip</c:v>
                </c:pt>
                <c:pt idx="43">
                  <c:v>application/cu-seeme</c:v>
                </c:pt>
                <c:pt idx="44">
                  <c:v>cu-seeme</c:v>
                </c:pt>
                <c:pt idx="45">
                  <c:v>application/msword</c:v>
                </c:pt>
                <c:pt idx="46">
                  <c:v>msword</c:v>
                </c:pt>
                <c:pt idx="47">
                  <c:v>image/vnd.adobe.photoshop</c:v>
                </c:pt>
                <c:pt idx="48">
                  <c:v>vnd.adobe.photoshop</c:v>
                </c:pt>
                <c:pt idx="49">
                  <c:v>image/x-icon</c:v>
                </c:pt>
                <c:pt idx="50">
                  <c:v>tab-separated-values</c:v>
                </c:pt>
                <c:pt idx="51">
                  <c:v>text/tab-separated-values</c:v>
                </c:pt>
                <c:pt idx="52">
                  <c:v>x-icon</c:v>
                </c:pt>
                <c:pt idx="53">
                  <c:v>application/postscript</c:v>
                </c:pt>
                <c:pt idx="54">
                  <c:v>postscript</c:v>
                </c:pt>
                <c:pt idx="55">
                  <c:v>application/vnd.openxmlformats-officedocument.wordprocessingml.document</c:v>
                </c:pt>
                <c:pt idx="56">
                  <c:v>vnd.openxmlformats-officedocument.wordprocessingml.document</c:v>
                </c:pt>
                <c:pt idx="57">
                  <c:v>application/x-tex</c:v>
                </c:pt>
                <c:pt idx="58">
                  <c:v>x-tex</c:v>
                </c:pt>
                <c:pt idx="59">
                  <c:v>text/x-asm</c:v>
                </c:pt>
                <c:pt idx="60">
                  <c:v>x-asm</c:v>
                </c:pt>
                <c:pt idx="61">
                  <c:v>application/x-font-ttf</c:v>
                </c:pt>
                <c:pt idx="62">
                  <c:v>x-font-ttf</c:v>
                </c:pt>
                <c:pt idx="63">
                  <c:v>application/vnd.openxmlformats-officedocument.presentationml.presentation</c:v>
                </c:pt>
                <c:pt idx="64">
                  <c:v>application/x-xfig</c:v>
                </c:pt>
                <c:pt idx="65">
                  <c:v>audio</c:v>
                </c:pt>
                <c:pt idx="66">
                  <c:v>image/tiff</c:v>
                </c:pt>
                <c:pt idx="67">
                  <c:v>tiff</c:v>
                </c:pt>
                <c:pt idx="68">
                  <c:v>vnd.openxmlformats-officedocument.presentationml.presentation</c:v>
                </c:pt>
                <c:pt idx="69">
                  <c:v>x-xfig</c:v>
                </c:pt>
                <c:pt idx="70">
                  <c:v>application/vnd.google-earth.kml+xml</c:v>
                </c:pt>
                <c:pt idx="71">
                  <c:v>vnd.google-earth.kml+xml</c:v>
                </c:pt>
                <c:pt idx="72">
                  <c:v>application/x-shockwave-flash</c:v>
                </c:pt>
                <c:pt idx="73">
                  <c:v>application/x-wais-source</c:v>
                </c:pt>
                <c:pt idx="74">
                  <c:v>audio/x-wav</c:v>
                </c:pt>
                <c:pt idx="75">
                  <c:v>model</c:v>
                </c:pt>
                <c:pt idx="76">
                  <c:v>x-shockwave-flash</c:v>
                </c:pt>
                <c:pt idx="77">
                  <c:v>x-wais-source</c:v>
                </c:pt>
                <c:pt idx="78">
                  <c:v>x-wav</c:v>
                </c:pt>
                <c:pt idx="79">
                  <c:v>application/zip</c:v>
                </c:pt>
                <c:pt idx="80">
                  <c:v>model/vnd.vtu</c:v>
                </c:pt>
                <c:pt idx="81">
                  <c:v>vnd.vtu</c:v>
                </c:pt>
                <c:pt idx="82">
                  <c:v>zip</c:v>
                </c:pt>
                <c:pt idx="83">
                  <c:v>application/vnd.ms-fontobject</c:v>
                </c:pt>
                <c:pt idx="84">
                  <c:v>bmp</c:v>
                </c:pt>
                <c:pt idx="85">
                  <c:v>image/bmp</c:v>
                </c:pt>
                <c:pt idx="86">
                  <c:v>text/x-diff</c:v>
                </c:pt>
                <c:pt idx="87">
                  <c:v>vnd.ms-fontobject</c:v>
                </c:pt>
                <c:pt idx="88">
                  <c:v>x-diff</c:v>
                </c:pt>
                <c:pt idx="89">
                  <c:v>application/vnd.openxmlformats-officedocument.spreadsheetml.sheet</c:v>
                </c:pt>
                <c:pt idx="90">
                  <c:v>application/x-java-jnlp-file</c:v>
                </c:pt>
                <c:pt idx="91">
                  <c:v>application/x-tcl</c:v>
                </c:pt>
                <c:pt idx="92">
                  <c:v>audio/x-aiff</c:v>
                </c:pt>
                <c:pt idx="93">
                  <c:v>video</c:v>
                </c:pt>
                <c:pt idx="94">
                  <c:v>vnd.openxmlformats-officedocument.spreadsheetml.sheet</c:v>
                </c:pt>
                <c:pt idx="95">
                  <c:v>x-aiff</c:v>
                </c:pt>
                <c:pt idx="96">
                  <c:v>x-java-jnlp-file</c:v>
                </c:pt>
                <c:pt idx="97">
                  <c:v>x-tcl</c:v>
                </c:pt>
                <c:pt idx="98">
                  <c:v>application/resource-lists+xml</c:v>
                </c:pt>
                <c:pt idx="99">
                  <c:v>application/vnd.android.package-archive</c:v>
                </c:pt>
              </c:strCache>
            </c:strRef>
          </c:cat>
          <c:val>
            <c:numRef>
              <c:f>'MIME type characterization'!$U$18:$U$117</c:f>
              <c:numCache>
                <c:formatCode>General</c:formatCode>
                <c:ptCount val="100"/>
                <c:pt idx="0">
                  <c:v>12965.0</c:v>
                </c:pt>
                <c:pt idx="1">
                  <c:v>12893.0</c:v>
                </c:pt>
                <c:pt idx="2">
                  <c:v>9423.0</c:v>
                </c:pt>
                <c:pt idx="3">
                  <c:v>9423.0</c:v>
                </c:pt>
                <c:pt idx="4">
                  <c:v>4674.0</c:v>
                </c:pt>
                <c:pt idx="5">
                  <c:v>4674.0</c:v>
                </c:pt>
                <c:pt idx="6">
                  <c:v>3699.0</c:v>
                </c:pt>
                <c:pt idx="7">
                  <c:v>3699.0</c:v>
                </c:pt>
                <c:pt idx="8">
                  <c:v>3530.0</c:v>
                </c:pt>
                <c:pt idx="9">
                  <c:v>3530.0</c:v>
                </c:pt>
                <c:pt idx="10">
                  <c:v>2448.0</c:v>
                </c:pt>
                <c:pt idx="11">
                  <c:v>1917.0</c:v>
                </c:pt>
                <c:pt idx="12">
                  <c:v>1917.0</c:v>
                </c:pt>
                <c:pt idx="13">
                  <c:v>1884.0</c:v>
                </c:pt>
                <c:pt idx="14">
                  <c:v>1884.0</c:v>
                </c:pt>
                <c:pt idx="15">
                  <c:v>572.0</c:v>
                </c:pt>
                <c:pt idx="16">
                  <c:v>572.0</c:v>
                </c:pt>
                <c:pt idx="17">
                  <c:v>419.0</c:v>
                </c:pt>
                <c:pt idx="18">
                  <c:v>419.0</c:v>
                </c:pt>
                <c:pt idx="19">
                  <c:v>401.0</c:v>
                </c:pt>
                <c:pt idx="20">
                  <c:v>401.0</c:v>
                </c:pt>
                <c:pt idx="21">
                  <c:v>275.0</c:v>
                </c:pt>
                <c:pt idx="22">
                  <c:v>275.0</c:v>
                </c:pt>
                <c:pt idx="23">
                  <c:v>229.0</c:v>
                </c:pt>
                <c:pt idx="24">
                  <c:v>229.0</c:v>
                </c:pt>
                <c:pt idx="25">
                  <c:v>197.0</c:v>
                </c:pt>
                <c:pt idx="26">
                  <c:v>197.0</c:v>
                </c:pt>
                <c:pt idx="27">
                  <c:v>173.0</c:v>
                </c:pt>
                <c:pt idx="28">
                  <c:v>173.0</c:v>
                </c:pt>
                <c:pt idx="29">
                  <c:v>167.0</c:v>
                </c:pt>
                <c:pt idx="30">
                  <c:v>167.0</c:v>
                </c:pt>
                <c:pt idx="31">
                  <c:v>137.0</c:v>
                </c:pt>
                <c:pt idx="32">
                  <c:v>137.0</c:v>
                </c:pt>
                <c:pt idx="33">
                  <c:v>92.0</c:v>
                </c:pt>
                <c:pt idx="34">
                  <c:v>92.0</c:v>
                </c:pt>
                <c:pt idx="35">
                  <c:v>73.0</c:v>
                </c:pt>
                <c:pt idx="36">
                  <c:v>73.0</c:v>
                </c:pt>
                <c:pt idx="37">
                  <c:v>65.0</c:v>
                </c:pt>
                <c:pt idx="38">
                  <c:v>65.0</c:v>
                </c:pt>
                <c:pt idx="39">
                  <c:v>62.0</c:v>
                </c:pt>
                <c:pt idx="40">
                  <c:v>62.0</c:v>
                </c:pt>
                <c:pt idx="41">
                  <c:v>51.0</c:v>
                </c:pt>
                <c:pt idx="42">
                  <c:v>51.0</c:v>
                </c:pt>
                <c:pt idx="43">
                  <c:v>42.0</c:v>
                </c:pt>
                <c:pt idx="44">
                  <c:v>42.0</c:v>
                </c:pt>
                <c:pt idx="45">
                  <c:v>33.0</c:v>
                </c:pt>
                <c:pt idx="46">
                  <c:v>33.0</c:v>
                </c:pt>
                <c:pt idx="47">
                  <c:v>25.0</c:v>
                </c:pt>
                <c:pt idx="48">
                  <c:v>25.0</c:v>
                </c:pt>
                <c:pt idx="49">
                  <c:v>18.0</c:v>
                </c:pt>
                <c:pt idx="50">
                  <c:v>18.0</c:v>
                </c:pt>
                <c:pt idx="51">
                  <c:v>18.0</c:v>
                </c:pt>
                <c:pt idx="52">
                  <c:v>18.0</c:v>
                </c:pt>
                <c:pt idx="53">
                  <c:v>16.0</c:v>
                </c:pt>
                <c:pt idx="54">
                  <c:v>16.0</c:v>
                </c:pt>
                <c:pt idx="55">
                  <c:v>15.0</c:v>
                </c:pt>
                <c:pt idx="56">
                  <c:v>15.0</c:v>
                </c:pt>
                <c:pt idx="57">
                  <c:v>14.0</c:v>
                </c:pt>
                <c:pt idx="58">
                  <c:v>14.0</c:v>
                </c:pt>
                <c:pt idx="59">
                  <c:v>10.0</c:v>
                </c:pt>
                <c:pt idx="60">
                  <c:v>10.0</c:v>
                </c:pt>
                <c:pt idx="61">
                  <c:v>9.0</c:v>
                </c:pt>
                <c:pt idx="62">
                  <c:v>9.0</c:v>
                </c:pt>
                <c:pt idx="63">
                  <c:v>7.0</c:v>
                </c:pt>
                <c:pt idx="64">
                  <c:v>7.0</c:v>
                </c:pt>
                <c:pt idx="65">
                  <c:v>7.0</c:v>
                </c:pt>
                <c:pt idx="66">
                  <c:v>7.0</c:v>
                </c:pt>
                <c:pt idx="67">
                  <c:v>7.0</c:v>
                </c:pt>
                <c:pt idx="68">
                  <c:v>7.0</c:v>
                </c:pt>
                <c:pt idx="69">
                  <c:v>7.0</c:v>
                </c:pt>
                <c:pt idx="70">
                  <c:v>6.0</c:v>
                </c:pt>
                <c:pt idx="71">
                  <c:v>6.0</c:v>
                </c:pt>
                <c:pt idx="72">
                  <c:v>5.0</c:v>
                </c:pt>
                <c:pt idx="73">
                  <c:v>5.0</c:v>
                </c:pt>
                <c:pt idx="74">
                  <c:v>5.0</c:v>
                </c:pt>
                <c:pt idx="75">
                  <c:v>5.0</c:v>
                </c:pt>
                <c:pt idx="76">
                  <c:v>5.0</c:v>
                </c:pt>
                <c:pt idx="77">
                  <c:v>5.0</c:v>
                </c:pt>
                <c:pt idx="78">
                  <c:v>5.0</c:v>
                </c:pt>
                <c:pt idx="79">
                  <c:v>4.0</c:v>
                </c:pt>
                <c:pt idx="80">
                  <c:v>4.0</c:v>
                </c:pt>
                <c:pt idx="81">
                  <c:v>4.0</c:v>
                </c:pt>
                <c:pt idx="82">
                  <c:v>4.0</c:v>
                </c:pt>
                <c:pt idx="83">
                  <c:v>3.0</c:v>
                </c:pt>
                <c:pt idx="84">
                  <c:v>3.0</c:v>
                </c:pt>
                <c:pt idx="85">
                  <c:v>3.0</c:v>
                </c:pt>
                <c:pt idx="86">
                  <c:v>3.0</c:v>
                </c:pt>
                <c:pt idx="87">
                  <c:v>3.0</c:v>
                </c:pt>
                <c:pt idx="88">
                  <c:v>3.0</c:v>
                </c:pt>
                <c:pt idx="89">
                  <c:v>2.0</c:v>
                </c:pt>
                <c:pt idx="90">
                  <c:v>2.0</c:v>
                </c:pt>
                <c:pt idx="91">
                  <c:v>2.0</c:v>
                </c:pt>
                <c:pt idx="92">
                  <c:v>2.0</c:v>
                </c:pt>
                <c:pt idx="93">
                  <c:v>2.0</c:v>
                </c:pt>
                <c:pt idx="94">
                  <c:v>2.0</c:v>
                </c:pt>
                <c:pt idx="95">
                  <c:v>2.0</c:v>
                </c:pt>
                <c:pt idx="96">
                  <c:v>2.0</c:v>
                </c:pt>
                <c:pt idx="97">
                  <c:v>2.0</c:v>
                </c:pt>
                <c:pt idx="98">
                  <c:v>1.0</c:v>
                </c:pt>
                <c:pt idx="99">
                  <c:v>1.0</c:v>
                </c:pt>
              </c:numCache>
            </c:numRef>
          </c:val>
        </c:ser>
        <c:ser>
          <c:idx val="0"/>
          <c:order val="0"/>
          <c:dLbls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'MIME type characterization'!$N$18:$N$67</c:f>
              <c:strCache>
                <c:ptCount val="50"/>
                <c:pt idx="0">
                  <c:v>java</c:v>
                </c:pt>
                <c:pt idx="1">
                  <c:v>hpp</c:v>
                </c:pt>
                <c:pt idx="2">
                  <c:v>js</c:v>
                </c:pt>
                <c:pt idx="3">
                  <c:v>py</c:v>
                </c:pt>
                <c:pt idx="4">
                  <c:v>png</c:v>
                </c:pt>
                <c:pt idx="5">
                  <c:v>h</c:v>
                </c:pt>
                <c:pt idx="6">
                  <c:v>svg</c:v>
                </c:pt>
                <c:pt idx="7">
                  <c:v>c</c:v>
                </c:pt>
                <c:pt idx="8">
                  <c:v>scala</c:v>
                </c:pt>
                <c:pt idx="9">
                  <c:v>cpp</c:v>
                </c:pt>
                <c:pt idx="10">
                  <c:v>txt</c:v>
                </c:pt>
                <c:pt idx="11">
                  <c:v>svn-base</c:v>
                </c:pt>
                <c:pt idx="12">
                  <c:v>meta</c:v>
                </c:pt>
                <c:pt idx="13">
                  <c:v>R</c:v>
                </c:pt>
                <c:pt idx="14">
                  <c:v>xml</c:v>
                </c:pt>
                <c:pt idx="15">
                  <c:v>jar</c:v>
                </c:pt>
                <c:pt idx="16">
                  <c:v>html</c:v>
                </c:pt>
                <c:pt idx="17">
                  <c:v>css</c:v>
                </c:pt>
                <c:pt idx="18">
                  <c:v>coffee</c:v>
                </c:pt>
                <c:pt idx="19">
                  <c:v>Rd</c:v>
                </c:pt>
                <c:pt idx="20">
                  <c:v>class</c:v>
                </c:pt>
                <c:pt idx="21">
                  <c:v>json</c:v>
                </c:pt>
                <c:pt idx="22">
                  <c:v>groovy</c:v>
                </c:pt>
                <c:pt idx="23">
                  <c:v>sh</c:v>
                </c:pt>
                <c:pt idx="24">
                  <c:v>out</c:v>
                </c:pt>
                <c:pt idx="25">
                  <c:v>m</c:v>
                </c:pt>
                <c:pt idx="26">
                  <c:v>rst</c:v>
                </c:pt>
                <c:pt idx="27">
                  <c:v>vm</c:v>
                </c:pt>
                <c:pt idx="28">
                  <c:v>cs</c:v>
                </c:pt>
                <c:pt idx="29">
                  <c:v>gif</c:v>
                </c:pt>
                <c:pt idx="30">
                  <c:v>check</c:v>
                </c:pt>
                <c:pt idx="31">
                  <c:v>jpg</c:v>
                </c:pt>
                <c:pt idx="32">
                  <c:v>cuh</c:v>
                </c:pt>
                <c:pt idx="33">
                  <c:v>md</c:v>
                </c:pt>
                <c:pt idx="34">
                  <c:v>properties</c:v>
                </c:pt>
                <c:pt idx="35">
                  <c:v>gitignore</c:v>
                </c:pt>
                <c:pt idx="36">
                  <c:v>test</c:v>
                </c:pt>
                <c:pt idx="37">
                  <c:v>mat</c:v>
                </c:pt>
                <c:pt idx="38">
                  <c:v>csv</c:v>
                </c:pt>
                <c:pt idx="39">
                  <c:v>f</c:v>
                </c:pt>
                <c:pt idx="40">
                  <c:v>cc</c:v>
                </c:pt>
                <c:pt idx="41">
                  <c:v>shader</c:v>
                </c:pt>
                <c:pt idx="42">
                  <c:v>bat</c:v>
                </c:pt>
                <c:pt idx="43">
                  <c:v>pdf</c:v>
                </c:pt>
                <c:pt idx="44">
                  <c:v>sql</c:v>
                </c:pt>
                <c:pt idx="45">
                  <c:v>in</c:v>
                </c:pt>
                <c:pt idx="46">
                  <c:v>o</c:v>
                </c:pt>
                <c:pt idx="47">
                  <c:v>clj</c:v>
                </c:pt>
                <c:pt idx="48">
                  <c:v>gz</c:v>
                </c:pt>
                <c:pt idx="49">
                  <c:v>xsl</c:v>
                </c:pt>
              </c:strCache>
            </c:strRef>
          </c:cat>
          <c:val>
            <c:numRef>
              <c:f>'MIME type characterization'!$O$18:$O$67</c:f>
              <c:numCache>
                <c:formatCode>General</c:formatCode>
                <c:ptCount val="50"/>
                <c:pt idx="0">
                  <c:v>4924.0</c:v>
                </c:pt>
                <c:pt idx="1">
                  <c:v>3253.0</c:v>
                </c:pt>
                <c:pt idx="2">
                  <c:v>1992.0</c:v>
                </c:pt>
                <c:pt idx="3">
                  <c:v>1978.0</c:v>
                </c:pt>
                <c:pt idx="4">
                  <c:v>1964.0</c:v>
                </c:pt>
                <c:pt idx="5">
                  <c:v>1443.0</c:v>
                </c:pt>
                <c:pt idx="6">
                  <c:v>1313.0</c:v>
                </c:pt>
                <c:pt idx="7">
                  <c:v>1095.0</c:v>
                </c:pt>
                <c:pt idx="8">
                  <c:v>1022.0</c:v>
                </c:pt>
                <c:pt idx="9">
                  <c:v>910.0</c:v>
                </c:pt>
                <c:pt idx="10">
                  <c:v>769.0</c:v>
                </c:pt>
                <c:pt idx="11">
                  <c:v>665.0</c:v>
                </c:pt>
                <c:pt idx="12">
                  <c:v>646.0</c:v>
                </c:pt>
                <c:pt idx="13">
                  <c:v>574.0</c:v>
                </c:pt>
                <c:pt idx="14">
                  <c:v>542.0</c:v>
                </c:pt>
                <c:pt idx="15">
                  <c:v>541.0</c:v>
                </c:pt>
                <c:pt idx="16">
                  <c:v>432.0</c:v>
                </c:pt>
                <c:pt idx="17">
                  <c:v>430.0</c:v>
                </c:pt>
                <c:pt idx="18">
                  <c:v>375.0</c:v>
                </c:pt>
                <c:pt idx="19">
                  <c:v>330.0</c:v>
                </c:pt>
                <c:pt idx="20">
                  <c:v>324.0</c:v>
                </c:pt>
                <c:pt idx="21">
                  <c:v>283.0</c:v>
                </c:pt>
                <c:pt idx="22">
                  <c:v>232.0</c:v>
                </c:pt>
                <c:pt idx="23">
                  <c:v>231.0</c:v>
                </c:pt>
                <c:pt idx="24">
                  <c:v>218.0</c:v>
                </c:pt>
                <c:pt idx="25">
                  <c:v>206.0</c:v>
                </c:pt>
                <c:pt idx="26">
                  <c:v>200.0</c:v>
                </c:pt>
                <c:pt idx="27">
                  <c:v>190.0</c:v>
                </c:pt>
                <c:pt idx="28">
                  <c:v>179.0</c:v>
                </c:pt>
                <c:pt idx="29">
                  <c:v>173.0</c:v>
                </c:pt>
                <c:pt idx="30">
                  <c:v>165.0</c:v>
                </c:pt>
                <c:pt idx="31">
                  <c:v>158.0</c:v>
                </c:pt>
                <c:pt idx="32">
                  <c:v>151.0</c:v>
                </c:pt>
                <c:pt idx="33">
                  <c:v>145.0</c:v>
                </c:pt>
                <c:pt idx="34">
                  <c:v>145.0</c:v>
                </c:pt>
                <c:pt idx="35">
                  <c:v>124.0</c:v>
                </c:pt>
                <c:pt idx="36">
                  <c:v>88.0</c:v>
                </c:pt>
                <c:pt idx="37">
                  <c:v>83.0</c:v>
                </c:pt>
                <c:pt idx="38">
                  <c:v>77.0</c:v>
                </c:pt>
                <c:pt idx="39">
                  <c:v>72.0</c:v>
                </c:pt>
                <c:pt idx="40">
                  <c:v>71.0</c:v>
                </c:pt>
                <c:pt idx="41">
                  <c:v>70.0</c:v>
                </c:pt>
                <c:pt idx="42">
                  <c:v>64.0</c:v>
                </c:pt>
                <c:pt idx="43">
                  <c:v>63.0</c:v>
                </c:pt>
                <c:pt idx="44">
                  <c:v>62.0</c:v>
                </c:pt>
                <c:pt idx="45">
                  <c:v>58.0</c:v>
                </c:pt>
                <c:pt idx="46">
                  <c:v>49.0</c:v>
                </c:pt>
                <c:pt idx="47">
                  <c:v>48.0</c:v>
                </c:pt>
                <c:pt idx="48">
                  <c:v>47.0</c:v>
                </c:pt>
                <c:pt idx="49">
                  <c:v>47.0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Timings!$B$6</c:f>
              <c:strCache>
                <c:ptCount val="1"/>
                <c:pt idx="0">
                  <c:v>Ingest</c:v>
                </c:pt>
              </c:strCache>
            </c:strRef>
          </c:tx>
          <c:invertIfNegative val="0"/>
          <c:cat>
            <c:strRef>
              <c:f>Timings!$C$5:$F$5</c:f>
              <c:strCache>
                <c:ptCount val="4"/>
                <c:pt idx="0">
                  <c:v>Run 1</c:v>
                </c:pt>
                <c:pt idx="1">
                  <c:v>Run 2</c:v>
                </c:pt>
                <c:pt idx="2">
                  <c:v>Run 3</c:v>
                </c:pt>
                <c:pt idx="3">
                  <c:v>Average</c:v>
                </c:pt>
              </c:strCache>
            </c:strRef>
          </c:cat>
          <c:val>
            <c:numRef>
              <c:f>Timings!$C$6:$F$6</c:f>
              <c:numCache>
                <c:formatCode>General</c:formatCode>
                <c:ptCount val="4"/>
                <c:pt idx="0">
                  <c:v>23.0</c:v>
                </c:pt>
                <c:pt idx="1">
                  <c:v>51.0</c:v>
                </c:pt>
                <c:pt idx="2">
                  <c:v>23.0</c:v>
                </c:pt>
                <c:pt idx="3">
                  <c:v>32.33333333333334</c:v>
                </c:pt>
              </c:numCache>
            </c:numRef>
          </c:val>
        </c:ser>
        <c:ser>
          <c:idx val="1"/>
          <c:order val="1"/>
          <c:tx>
            <c:strRef>
              <c:f>Timings!$B$7</c:f>
              <c:strCache>
                <c:ptCount val="1"/>
                <c:pt idx="0">
                  <c:v>Solr Dumper</c:v>
                </c:pt>
              </c:strCache>
            </c:strRef>
          </c:tx>
          <c:invertIfNegative val="0"/>
          <c:cat>
            <c:strRef>
              <c:f>Timings!$C$5:$F$5</c:f>
              <c:strCache>
                <c:ptCount val="4"/>
                <c:pt idx="0">
                  <c:v>Run 1</c:v>
                </c:pt>
                <c:pt idx="1">
                  <c:v>Run 2</c:v>
                </c:pt>
                <c:pt idx="2">
                  <c:v>Run 3</c:v>
                </c:pt>
                <c:pt idx="3">
                  <c:v>Average</c:v>
                </c:pt>
              </c:strCache>
            </c:strRef>
          </c:cat>
          <c:val>
            <c:numRef>
              <c:f>Timings!$C$7:$F$7</c:f>
              <c:numCache>
                <c:formatCode>General</c:formatCode>
                <c:ptCount val="4"/>
                <c:pt idx="0">
                  <c:v>10.0</c:v>
                </c:pt>
                <c:pt idx="1">
                  <c:v>13.0</c:v>
                </c:pt>
                <c:pt idx="2">
                  <c:v>9.0</c:v>
                </c:pt>
                <c:pt idx="3">
                  <c:v>10.66666666666667</c:v>
                </c:pt>
              </c:numCache>
            </c:numRef>
          </c:val>
        </c:ser>
        <c:ser>
          <c:idx val="2"/>
          <c:order val="2"/>
          <c:tx>
            <c:strRef>
              <c:f>Timings!$B$8</c:f>
              <c:strCache>
                <c:ptCount val="1"/>
                <c:pt idx="0">
                  <c:v>MIME partitioner</c:v>
                </c:pt>
              </c:strCache>
            </c:strRef>
          </c:tx>
          <c:invertIfNegative val="0"/>
          <c:cat>
            <c:strRef>
              <c:f>Timings!$C$5:$F$5</c:f>
              <c:strCache>
                <c:ptCount val="4"/>
                <c:pt idx="0">
                  <c:v>Run 1</c:v>
                </c:pt>
                <c:pt idx="1">
                  <c:v>Run 2</c:v>
                </c:pt>
                <c:pt idx="2">
                  <c:v>Run 3</c:v>
                </c:pt>
                <c:pt idx="3">
                  <c:v>Average</c:v>
                </c:pt>
              </c:strCache>
            </c:strRef>
          </c:cat>
          <c:val>
            <c:numRef>
              <c:f>Timings!$C$8:$F$8</c:f>
              <c:numCache>
                <c:formatCode>General</c:formatCode>
                <c:ptCount val="4"/>
                <c:pt idx="0">
                  <c:v>1.0</c:v>
                </c:pt>
                <c:pt idx="1">
                  <c:v>0.47</c:v>
                </c:pt>
                <c:pt idx="2">
                  <c:v>0.49</c:v>
                </c:pt>
                <c:pt idx="3">
                  <c:v>0.653333333333333</c:v>
                </c:pt>
              </c:numCache>
            </c:numRef>
          </c:val>
        </c:ser>
        <c:ser>
          <c:idx val="3"/>
          <c:order val="3"/>
          <c:tx>
            <c:strRef>
              <c:f>Timings!$B$9</c:f>
              <c:strCache>
                <c:ptCount val="1"/>
                <c:pt idx="0">
                  <c:v>RAT</c:v>
                </c:pt>
              </c:strCache>
            </c:strRef>
          </c:tx>
          <c:invertIfNegative val="0"/>
          <c:cat>
            <c:strRef>
              <c:f>Timings!$C$5:$F$5</c:f>
              <c:strCache>
                <c:ptCount val="4"/>
                <c:pt idx="0">
                  <c:v>Run 1</c:v>
                </c:pt>
                <c:pt idx="1">
                  <c:v>Run 2</c:v>
                </c:pt>
                <c:pt idx="2">
                  <c:v>Run 3</c:v>
                </c:pt>
                <c:pt idx="3">
                  <c:v>Average</c:v>
                </c:pt>
              </c:strCache>
            </c:strRef>
          </c:cat>
          <c:val>
            <c:numRef>
              <c:f>Timings!$C$9:$F$9</c:f>
              <c:numCache>
                <c:formatCode>General</c:formatCode>
                <c:ptCount val="4"/>
                <c:pt idx="0">
                  <c:v>115.0</c:v>
                </c:pt>
                <c:pt idx="1">
                  <c:v>106.0</c:v>
                </c:pt>
                <c:pt idx="2">
                  <c:v>12.0</c:v>
                </c:pt>
                <c:pt idx="3">
                  <c:v>77.66666666666667</c:v>
                </c:pt>
              </c:numCache>
            </c:numRef>
          </c:val>
        </c:ser>
        <c:ser>
          <c:idx val="4"/>
          <c:order val="4"/>
          <c:tx>
            <c:strRef>
              <c:f>Timings!$B$10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cat>
            <c:strRef>
              <c:f>Timings!$C$5:$F$5</c:f>
              <c:strCache>
                <c:ptCount val="4"/>
                <c:pt idx="0">
                  <c:v>Run 1</c:v>
                </c:pt>
                <c:pt idx="1">
                  <c:v>Run 2</c:v>
                </c:pt>
                <c:pt idx="2">
                  <c:v>Run 3</c:v>
                </c:pt>
                <c:pt idx="3">
                  <c:v>Average</c:v>
                </c:pt>
              </c:strCache>
            </c:strRef>
          </c:cat>
          <c:val>
            <c:numRef>
              <c:f>Timings!$C$10:$F$10</c:f>
              <c:numCache>
                <c:formatCode>General</c:formatCode>
                <c:ptCount val="4"/>
                <c:pt idx="0">
                  <c:v>149.0</c:v>
                </c:pt>
                <c:pt idx="1">
                  <c:v>170.47</c:v>
                </c:pt>
                <c:pt idx="2">
                  <c:v>44.49</c:v>
                </c:pt>
                <c:pt idx="3">
                  <c:v>121.32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77375768"/>
        <c:axId val="-2077373176"/>
      </c:barChart>
      <c:catAx>
        <c:axId val="-20773757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7373176"/>
        <c:crosses val="autoZero"/>
        <c:auto val="1"/>
        <c:lblAlgn val="ctr"/>
        <c:lblOffset val="100"/>
        <c:noMultiLvlLbl val="0"/>
      </c:catAx>
      <c:valAx>
        <c:axId val="-2077373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(mins)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73757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Apache RAT status on XNET Git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License Type</c:v>
          </c:tx>
          <c:invertIfNegative val="0"/>
          <c:cat>
            <c:strRef>
              <c:f>'RAT aggregate analysis'!$A$1:$H$1</c:f>
              <c:strCache>
                <c:ptCount val="8"/>
                <c:pt idx="0">
                  <c:v>Notes</c:v>
                </c:pt>
                <c:pt idx="1">
                  <c:v>Binaries</c:v>
                </c:pt>
                <c:pt idx="2">
                  <c:v>Archives</c:v>
                </c:pt>
                <c:pt idx="3">
                  <c:v>Standards</c:v>
                </c:pt>
                <c:pt idx="4">
                  <c:v>Apache</c:v>
                </c:pt>
                <c:pt idx="5">
                  <c:v>Generated</c:v>
                </c:pt>
                <c:pt idx="6">
                  <c:v>Unknown</c:v>
                </c:pt>
                <c:pt idx="7">
                  <c:v>Total</c:v>
                </c:pt>
              </c:strCache>
            </c:strRef>
          </c:cat>
          <c:val>
            <c:numRef>
              <c:f>'RAT aggregate analysis'!$A$2:$H$2</c:f>
              <c:numCache>
                <c:formatCode>General</c:formatCode>
                <c:ptCount val="8"/>
                <c:pt idx="0">
                  <c:v>0.0</c:v>
                </c:pt>
                <c:pt idx="1">
                  <c:v>24.0</c:v>
                </c:pt>
                <c:pt idx="2">
                  <c:v>0.0</c:v>
                </c:pt>
                <c:pt idx="3">
                  <c:v>10271.0</c:v>
                </c:pt>
                <c:pt idx="4">
                  <c:v>2398.0</c:v>
                </c:pt>
                <c:pt idx="5">
                  <c:v>0.0</c:v>
                </c:pt>
                <c:pt idx="6">
                  <c:v>6798.0</c:v>
                </c:pt>
                <c:pt idx="7">
                  <c:v>19491.0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2074992792"/>
        <c:axId val="-2074980296"/>
      </c:barChart>
      <c:catAx>
        <c:axId val="-20749927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74980296"/>
        <c:crosses val="autoZero"/>
        <c:auto val="1"/>
        <c:lblAlgn val="ctr"/>
        <c:lblOffset val="100"/>
        <c:noMultiLvlLbl val="0"/>
      </c:catAx>
      <c:valAx>
        <c:axId val="-20749802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49927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XNET Git</a:t>
            </a:r>
            <a:r>
              <a:rPr lang="en-US" baseline="0"/>
              <a:t> License Types by File</a:t>
            </a:r>
            <a:endParaRPr lang="en-US"/>
          </a:p>
        </c:rich>
      </c:tx>
      <c:layout>
        <c:manualLayout>
          <c:xMode val="edge"/>
          <c:yMode val="edge"/>
          <c:x val="0.201866797900262"/>
          <c:y val="0.865740740740741"/>
        </c:manualLayout>
      </c:layout>
      <c:overlay val="1"/>
    </c:title>
    <c:autoTitleDeleted val="0"/>
    <c:plotArea>
      <c:layout/>
      <c:pieChart>
        <c:varyColors val="1"/>
        <c:ser>
          <c:idx val="0"/>
          <c:order val="0"/>
          <c:dLbls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'RAT aggregate analysis'!$A$1:$G$1</c:f>
              <c:strCache>
                <c:ptCount val="7"/>
                <c:pt idx="0">
                  <c:v>Notes</c:v>
                </c:pt>
                <c:pt idx="1">
                  <c:v>Binaries</c:v>
                </c:pt>
                <c:pt idx="2">
                  <c:v>Archives</c:v>
                </c:pt>
                <c:pt idx="3">
                  <c:v>Standards</c:v>
                </c:pt>
                <c:pt idx="4">
                  <c:v>Apache</c:v>
                </c:pt>
                <c:pt idx="5">
                  <c:v>Generated</c:v>
                </c:pt>
                <c:pt idx="6">
                  <c:v>Unknown</c:v>
                </c:pt>
              </c:strCache>
            </c:strRef>
          </c:cat>
          <c:val>
            <c:numRef>
              <c:f>'RAT aggregate analysis'!$A$2:$G$2</c:f>
              <c:numCache>
                <c:formatCode>General</c:formatCode>
                <c:ptCount val="7"/>
                <c:pt idx="0">
                  <c:v>0.0</c:v>
                </c:pt>
                <c:pt idx="1">
                  <c:v>24.0</c:v>
                </c:pt>
                <c:pt idx="2">
                  <c:v>0.0</c:v>
                </c:pt>
                <c:pt idx="3">
                  <c:v>10271.0</c:v>
                </c:pt>
                <c:pt idx="4">
                  <c:v>2398.0</c:v>
                </c:pt>
                <c:pt idx="5">
                  <c:v>0.0</c:v>
                </c:pt>
                <c:pt idx="6">
                  <c:v>6798.0</c:v>
                </c:pt>
              </c:numCache>
            </c:numRef>
          </c:val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67918-B3BB-1E4C-92AB-23DAEACBAF7C}" type="datetimeFigureOut">
              <a:rPr lang="en-US" smtClean="0"/>
              <a:t>7/9/14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99408-FCAF-7740-828F-EDE8A69EC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097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842BD-B9B2-0F44-9B62-CC8613A8805F}" type="datetimeFigureOut">
              <a:rPr lang="en-US" smtClean="0"/>
              <a:t>7/9/14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831C3-3D32-2140-AA82-49A8BE736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51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1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1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09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0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1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87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4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0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4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7FE0D-6A1B-C54E-8EF0-31D71F279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2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chrismattmann/drat/" TargetMode="External"/><Relationship Id="rId4" Type="http://schemas.openxmlformats.org/officeDocument/2006/relationships/image" Target="../media/image23.emf"/><Relationship Id="rId5" Type="http://schemas.openxmlformats.org/officeDocument/2006/relationships/hyperlink" Target="http://skc.isi.edu:8088/opsui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ssues.apache.org/jira/browse/RAT-149" TargetMode="External"/><Relationship Id="rId3" Type="http://schemas.openxmlformats.org/officeDocument/2006/relationships/hyperlink" Target="https://issues.apache.org/jira/browse/RAT-15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DRAT! Automated Analysis of Software Licenses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27" y="3886200"/>
            <a:ext cx="7469909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Chris A. Mattmann</a:t>
            </a:r>
            <a:br>
              <a:rPr lang="en-US" dirty="0" smtClean="0"/>
            </a:br>
            <a:r>
              <a:rPr lang="en-US" sz="2800" i="1" baseline="-25000" dirty="0" smtClean="0"/>
              <a:t>Chief Architect, Instrument and Science Data Systems Section, NASA JPL</a:t>
            </a:r>
            <a:br>
              <a:rPr lang="en-US" sz="2800" i="1" baseline="-25000" dirty="0" smtClean="0"/>
            </a:br>
            <a:r>
              <a:rPr lang="en-US" sz="2800" i="1" baseline="-25000" dirty="0" smtClean="0"/>
              <a:t>Adjunct Associate Professor, USC</a:t>
            </a:r>
            <a:r>
              <a:rPr lang="en-US" sz="2800" i="1" dirty="0"/>
              <a:t/>
            </a:r>
            <a:br>
              <a:rPr lang="en-US" sz="2800" i="1" dirty="0"/>
            </a:br>
            <a:r>
              <a:rPr lang="en-US" sz="2000" i="1" dirty="0" smtClean="0"/>
              <a:t>Director, Apache Software Foundation</a:t>
            </a:r>
            <a:endParaRPr lang="en-US" sz="2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14997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Grep</a:t>
            </a:r>
            <a:r>
              <a:rPr lang="en-US" dirty="0" smtClean="0"/>
              <a:t>/Find characterization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Refinement using </a:t>
            </a:r>
            <a:r>
              <a:rPr lang="en-US" dirty="0" err="1" smtClean="0"/>
              <a:t>Tika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7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M-R style distributed RAT runs to completion</a:t>
            </a:r>
          </a:p>
          <a:p>
            <a:r>
              <a:rPr lang="en-US" dirty="0" smtClean="0"/>
              <a:t>Completes in best case in ~2 hours including all workflow steps</a:t>
            </a:r>
          </a:p>
          <a:p>
            <a:r>
              <a:rPr lang="en-US" dirty="0" smtClean="0"/>
              <a:t>Other single job RAT still running for 3+ weeks on fairly large machine (24+ cores with 2+GB ram per core AMDs)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3 runs of distributed RAT (DRAT?)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7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analysis of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conclusions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About 12% of files in XNET </a:t>
            </a:r>
            <a:r>
              <a:rPr lang="en-US" dirty="0" err="1" smtClean="0"/>
              <a:t>Git</a:t>
            </a:r>
            <a:r>
              <a:rPr lang="en-US" dirty="0" smtClean="0"/>
              <a:t> are ALv2 licensed (expands to 65% when considering 53% more use standards which may be any of the approved OSI licenses which is a superset of the XDATA OSS policy)</a:t>
            </a:r>
          </a:p>
          <a:p>
            <a:pPr lvl="1"/>
            <a:r>
              <a:rPr lang="en-US" dirty="0" smtClean="0"/>
              <a:t>Further analysis required on 35% unknown licenses</a:t>
            </a:r>
          </a:p>
          <a:p>
            <a:pPr lvl="1"/>
            <a:r>
              <a:rPr lang="en-US" dirty="0" smtClean="0"/>
              <a:t>Will contact teams with further info</a:t>
            </a:r>
          </a:p>
          <a:p>
            <a:r>
              <a:rPr lang="en-US" dirty="0" smtClean="0"/>
              <a:t>By far, the </a:t>
            </a:r>
            <a:r>
              <a:rPr lang="en-US" dirty="0" err="1" smtClean="0"/>
              <a:t>javascript</a:t>
            </a:r>
            <a:r>
              <a:rPr lang="en-US" dirty="0" smtClean="0"/>
              <a:t> licensed code causes the largest problems for RAT (JS jobs take on average 30-45 </a:t>
            </a:r>
            <a:r>
              <a:rPr lang="en-US" dirty="0" err="1" smtClean="0"/>
              <a:t>mins</a:t>
            </a:r>
            <a:r>
              <a:rPr lang="en-US" dirty="0" smtClean="0"/>
              <a:t> to complete)</a:t>
            </a:r>
          </a:p>
          <a:p>
            <a:r>
              <a:rPr lang="en-US" dirty="0" smtClean="0"/>
              <a:t>Targeting by mime type and RAT helps RAT complete in a reasonable time and easily </a:t>
            </a:r>
            <a:r>
              <a:rPr lang="en-US" dirty="0" err="1" smtClean="0"/>
              <a:t>integratable</a:t>
            </a:r>
            <a:r>
              <a:rPr lang="en-US" dirty="0" smtClean="0"/>
              <a:t> into CI system</a:t>
            </a:r>
          </a:p>
          <a:p>
            <a:r>
              <a:rPr lang="en-US" dirty="0" smtClean="0"/>
              <a:t>Will deliver Distributed RAT to Data Tactics for integration into XDATA CI and XNET </a:t>
            </a:r>
            <a:r>
              <a:rPr lang="en-US" smtClean="0"/>
              <a:t>build process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1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MS PGothic" charset="0"/>
              </a:rPr>
              <a:t>Motivating EarthCube/Geosciences </a:t>
            </a:r>
            <a:br>
              <a:rPr lang="en-US">
                <a:latin typeface="Helvetica" charset="0"/>
                <a:ea typeface="MS PGothic" charset="0"/>
              </a:rPr>
            </a:br>
            <a:r>
              <a:rPr lang="en-US">
                <a:latin typeface="Helvetica" charset="0"/>
                <a:ea typeface="MS PGothic" charset="0"/>
              </a:rPr>
              <a:t>Example</a:t>
            </a:r>
          </a:p>
        </p:txBody>
      </p:sp>
      <p:sp>
        <p:nvSpPr>
          <p:cNvPr id="39938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1436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 Antiqua" charset="0"/>
                <a:ea typeface="MS PGothic" charset="0"/>
              </a:rPr>
              <a:t>Computational</a:t>
            </a:r>
            <a:br>
              <a:rPr lang="en-US" sz="2000" dirty="0">
                <a:latin typeface="Book Antiqua" charset="0"/>
                <a:ea typeface="MS PGothic" charset="0"/>
              </a:rPr>
            </a:br>
            <a:r>
              <a:rPr lang="en-US" sz="2000" dirty="0">
                <a:latin typeface="Book Antiqua" charset="0"/>
                <a:ea typeface="MS PGothic" charset="0"/>
              </a:rPr>
              <a:t>Infrastructure</a:t>
            </a:r>
            <a:br>
              <a:rPr lang="en-US" sz="2000" dirty="0">
                <a:latin typeface="Book Antiqua" charset="0"/>
                <a:ea typeface="MS PGothic" charset="0"/>
              </a:rPr>
            </a:br>
            <a:r>
              <a:rPr lang="en-US" sz="2000" dirty="0">
                <a:latin typeface="Book Antiqua" charset="0"/>
                <a:ea typeface="MS PGothic" charset="0"/>
              </a:rPr>
              <a:t>for Geodynamics</a:t>
            </a:r>
          </a:p>
          <a:p>
            <a:r>
              <a:rPr lang="en-US" sz="2000" dirty="0">
                <a:latin typeface="Book Antiqua" charset="0"/>
                <a:ea typeface="MS PGothic" charset="0"/>
              </a:rPr>
              <a:t>~500K files</a:t>
            </a:r>
          </a:p>
          <a:p>
            <a:r>
              <a:rPr lang="en-US" sz="2000" dirty="0">
                <a:latin typeface="Book Antiqua" charset="0"/>
                <a:ea typeface="MS PGothic" charset="0"/>
              </a:rPr>
              <a:t>~30 or so </a:t>
            </a:r>
            <a:br>
              <a:rPr lang="en-US" sz="2000" dirty="0">
                <a:latin typeface="Book Antiqua" charset="0"/>
                <a:ea typeface="MS PGothic" charset="0"/>
              </a:rPr>
            </a:br>
            <a:r>
              <a:rPr lang="en-US" sz="2000" dirty="0">
                <a:latin typeface="Book Antiqua" charset="0"/>
                <a:ea typeface="MS PGothic" charset="0"/>
              </a:rPr>
              <a:t>software </a:t>
            </a:r>
            <a:r>
              <a:rPr lang="en-US" sz="2000" dirty="0" err="1">
                <a:latin typeface="Book Antiqua" charset="0"/>
                <a:ea typeface="MS PGothic" charset="0"/>
              </a:rPr>
              <a:t>projs</a:t>
            </a:r>
            <a:endParaRPr lang="en-US" sz="2000" dirty="0">
              <a:latin typeface="Book Antiqua" charset="0"/>
              <a:ea typeface="MS PGothic" charset="0"/>
            </a:endParaRPr>
          </a:p>
          <a:p>
            <a:pPr lvl="1"/>
            <a:r>
              <a:rPr lang="en-US" sz="1800" dirty="0">
                <a:latin typeface="Book Antiqua" charset="0"/>
                <a:ea typeface="MS PGothic" charset="0"/>
              </a:rPr>
              <a:t>Multiple </a:t>
            </a:r>
            <a:br>
              <a:rPr lang="en-US" sz="1800" dirty="0">
                <a:latin typeface="Book Antiqua" charset="0"/>
                <a:ea typeface="MS PGothic" charset="0"/>
              </a:rPr>
            </a:br>
            <a:r>
              <a:rPr lang="en-US" sz="1800" dirty="0">
                <a:latin typeface="Book Antiqua" charset="0"/>
                <a:ea typeface="MS PGothic" charset="0"/>
              </a:rPr>
              <a:t>releases</a:t>
            </a:r>
          </a:p>
          <a:p>
            <a:pPr lvl="1"/>
            <a:r>
              <a:rPr lang="en-US" sz="1800" dirty="0">
                <a:latin typeface="Book Antiqua" charset="0"/>
                <a:ea typeface="MS PGothic" charset="0"/>
              </a:rPr>
              <a:t>Multiple versions</a:t>
            </a:r>
          </a:p>
          <a:p>
            <a:r>
              <a:rPr lang="en-US" sz="2000" dirty="0">
                <a:latin typeface="Book Antiqua" charset="0"/>
                <a:ea typeface="MS PGothic" charset="0"/>
              </a:rPr>
              <a:t>Long lived model repository with likely</a:t>
            </a:r>
            <a:br>
              <a:rPr lang="en-US" sz="2000" dirty="0">
                <a:latin typeface="Book Antiqua" charset="0"/>
                <a:ea typeface="MS PGothic" charset="0"/>
              </a:rPr>
            </a:br>
            <a:r>
              <a:rPr lang="en-US" sz="2000" dirty="0">
                <a:latin typeface="Book Antiqua" charset="0"/>
                <a:ea typeface="MS PGothic" charset="0"/>
              </a:rPr>
              <a:t>~10s-100Ms LOC code base</a:t>
            </a:r>
          </a:p>
          <a:p>
            <a:r>
              <a:rPr lang="en-US" sz="2000" dirty="0">
                <a:latin typeface="Book Antiqua" charset="0"/>
                <a:ea typeface="MS PGothic" charset="0"/>
              </a:rPr>
              <a:t>Also looked a Penn State Integrated Hydrologic Model (PIHM) from PSU/Duffy</a:t>
            </a:r>
          </a:p>
          <a:p>
            <a:r>
              <a:rPr lang="en-US" sz="2000" b="1" u="sng" dirty="0">
                <a:latin typeface="Book Antiqua" charset="0"/>
                <a:ea typeface="MS PGothic" charset="0"/>
              </a:rPr>
              <a:t>Does the software correctly identify an OSS license?</a:t>
            </a:r>
          </a:p>
          <a:p>
            <a:pPr lvl="1"/>
            <a:endParaRPr lang="en-US" sz="1800" dirty="0">
              <a:latin typeface="Book Antiqua" charset="0"/>
              <a:ea typeface="MS PGothic" charset="0"/>
            </a:endParaRPr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530930"/>
            <a:ext cx="532130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279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Enter: DRAT</a:t>
            </a:r>
          </a:p>
        </p:txBody>
      </p:sp>
      <p:sp>
        <p:nvSpPr>
          <p:cNvPr id="40962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>
                <a:latin typeface="Book Antiqua" charset="0"/>
                <a:ea typeface="MS PGothic" charset="0"/>
              </a:rPr>
              <a:t>Distributed</a:t>
            </a:r>
            <a:br>
              <a:rPr lang="en-US">
                <a:latin typeface="Book Antiqua" charset="0"/>
                <a:ea typeface="MS PGothic" charset="0"/>
              </a:rPr>
            </a:br>
            <a:r>
              <a:rPr lang="en-US">
                <a:latin typeface="Book Antiqua" charset="0"/>
                <a:ea typeface="MS PGothic" charset="0"/>
              </a:rPr>
              <a:t>Release Audit</a:t>
            </a:r>
            <a:br>
              <a:rPr lang="en-US">
                <a:latin typeface="Book Antiqua" charset="0"/>
                <a:ea typeface="MS PGothic" charset="0"/>
              </a:rPr>
            </a:br>
            <a:r>
              <a:rPr lang="en-US">
                <a:latin typeface="Book Antiqua" charset="0"/>
                <a:ea typeface="MS PGothic" charset="0"/>
              </a:rPr>
              <a:t>Tool</a:t>
            </a:r>
          </a:p>
          <a:p>
            <a:r>
              <a:rPr lang="en-US">
                <a:latin typeface="Book Antiqua" charset="0"/>
                <a:ea typeface="MS PGothic" charset="0"/>
              </a:rPr>
              <a:t>A Map Reduce</a:t>
            </a:r>
            <a:br>
              <a:rPr lang="en-US">
                <a:latin typeface="Book Antiqua" charset="0"/>
                <a:ea typeface="MS PGothic" charset="0"/>
              </a:rPr>
            </a:br>
            <a:r>
              <a:rPr lang="en-US">
                <a:latin typeface="Book Antiqua" charset="0"/>
                <a:ea typeface="MS PGothic" charset="0"/>
              </a:rPr>
              <a:t>version of </a:t>
            </a:r>
            <a:br>
              <a:rPr lang="en-US">
                <a:latin typeface="Book Antiqua" charset="0"/>
                <a:ea typeface="MS PGothic" charset="0"/>
              </a:rPr>
            </a:br>
            <a:r>
              <a:rPr lang="en-US">
                <a:latin typeface="Book Antiqua" charset="0"/>
                <a:ea typeface="MS PGothic" charset="0"/>
              </a:rPr>
              <a:t>Apache RAT</a:t>
            </a:r>
          </a:p>
          <a:p>
            <a:r>
              <a:rPr lang="en-US">
                <a:latin typeface="Book Antiqua" charset="0"/>
                <a:ea typeface="MS PGothic" charset="0"/>
              </a:rPr>
              <a:t>Produces </a:t>
            </a:r>
            <a:br>
              <a:rPr lang="en-US">
                <a:latin typeface="Book Antiqua" charset="0"/>
                <a:ea typeface="MS PGothic" charset="0"/>
              </a:rPr>
            </a:br>
            <a:r>
              <a:rPr lang="en-US">
                <a:latin typeface="Book Antiqua" charset="0"/>
                <a:ea typeface="MS PGothic" charset="0"/>
              </a:rPr>
              <a:t>reports which</a:t>
            </a:r>
            <a:br>
              <a:rPr lang="en-US">
                <a:latin typeface="Book Antiqua" charset="0"/>
                <a:ea typeface="MS PGothic" charset="0"/>
              </a:rPr>
            </a:br>
            <a:r>
              <a:rPr lang="en-US">
                <a:latin typeface="Book Antiqua" charset="0"/>
                <a:ea typeface="MS PGothic" charset="0"/>
              </a:rPr>
              <a:t>identify software license distribution in large code bases</a:t>
            </a:r>
          </a:p>
          <a:p>
            <a:endParaRPr lang="en-US">
              <a:latin typeface="Book Antiqua" charset="0"/>
              <a:ea typeface="MS PGothic" charset="0"/>
            </a:endParaRPr>
          </a:p>
        </p:txBody>
      </p:sp>
      <p:pic>
        <p:nvPicPr>
          <p:cNvPr id="40963" name="Picture 8" descr="Screen Shot 2014-06-22 at 12.15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308100"/>
            <a:ext cx="5765800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9"/>
          <p:cNvSpPr>
            <a:spLocks noChangeArrowheads="1"/>
          </p:cNvSpPr>
          <p:nvPr/>
        </p:nvSpPr>
        <p:spPr bwMode="auto">
          <a:xfrm>
            <a:off x="3721100" y="4657725"/>
            <a:ext cx="3898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hlinkClick r:id="rId3"/>
              </a:rPr>
              <a:t>http://github.com/chrismattmann/drat/</a:t>
            </a:r>
            <a:r>
              <a:rPr lang="en-US" sz="1600"/>
              <a:t> </a:t>
            </a:r>
          </a:p>
        </p:txBody>
      </p:sp>
      <p:pic>
        <p:nvPicPr>
          <p:cNvPr id="4096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5348288"/>
            <a:ext cx="4394200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13"/>
          <p:cNvSpPr>
            <a:spLocks noChangeArrowheads="1"/>
          </p:cNvSpPr>
          <p:nvPr/>
        </p:nvSpPr>
        <p:spPr bwMode="auto">
          <a:xfrm>
            <a:off x="3721100" y="4937125"/>
            <a:ext cx="38989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>
                <a:hlinkClick r:id="rId5"/>
              </a:rPr>
              <a:t>http://skc.isi.edu:8088/opsui/</a:t>
            </a:r>
            <a:r>
              <a:rPr lang="en-US" sz="1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788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Running DRAT on XDATA</a:t>
            </a:r>
          </a:p>
        </p:txBody>
      </p:sp>
      <p:sp>
        <p:nvSpPr>
          <p:cNvPr id="4198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Book Antiqua" charset="0"/>
                <a:ea typeface="MS PGothic" charset="0"/>
              </a:rPr>
              <a:t>Some comparative analysis</a:t>
            </a:r>
          </a:p>
          <a:p>
            <a:pPr lvl="1"/>
            <a:r>
              <a:rPr lang="en-US">
                <a:latin typeface="Book Antiqua" charset="0"/>
                <a:ea typeface="MS PGothic" charset="0"/>
              </a:rPr>
              <a:t>DRAT initially developed on DARPA XDATA project (large ~$100M investment from DARPA in Big Data)</a:t>
            </a:r>
          </a:p>
          <a:p>
            <a:pPr lvl="1"/>
            <a:r>
              <a:rPr lang="en-US">
                <a:latin typeface="Book Antiqua" charset="0"/>
                <a:ea typeface="MS PGothic" charset="0"/>
              </a:rPr>
              <a:t>XDATA year 1 results in 24K file Git repository ~10M LOC</a:t>
            </a:r>
          </a:p>
          <a:p>
            <a:pPr lvl="1"/>
            <a:r>
              <a:rPr lang="en-US">
                <a:latin typeface="Book Antiqua" charset="0"/>
                <a:ea typeface="MS PGothic" charset="0"/>
              </a:rPr>
              <a:t>RAT unable to analyze XDATA Git repo, so DRAT developed and completes analysis in ~2 hours on a simple Mac Book Pro</a:t>
            </a:r>
          </a:p>
        </p:txBody>
      </p:sp>
      <p:pic>
        <p:nvPicPr>
          <p:cNvPr id="4198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709988"/>
            <a:ext cx="5181600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3784600"/>
            <a:ext cx="2605087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2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4713288"/>
            <a:ext cx="3927475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Helvetica" charset="0"/>
                <a:ea typeface="MS PGothic" charset="0"/>
              </a:rPr>
              <a:t>Running DRAT on CIG and PIHM</a:t>
            </a:r>
          </a:p>
        </p:txBody>
      </p:sp>
      <p:pic>
        <p:nvPicPr>
          <p:cNvPr id="4301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5" y="1485900"/>
            <a:ext cx="476567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451802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4267200"/>
            <a:ext cx="4152900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Content Placeholder 7"/>
          <p:cNvSpPr>
            <a:spLocks noGrp="1"/>
          </p:cNvSpPr>
          <p:nvPr>
            <p:ph idx="1"/>
          </p:nvPr>
        </p:nvSpPr>
        <p:spPr>
          <a:xfrm>
            <a:off x="506413" y="1389063"/>
            <a:ext cx="8299450" cy="5080000"/>
          </a:xfrm>
        </p:spPr>
        <p:txBody>
          <a:bodyPr/>
          <a:lstStyle/>
          <a:p>
            <a:endParaRPr lang="en-US" b="1">
              <a:latin typeface="Book Antiqua" charset="0"/>
              <a:ea typeface="MS PGothic" charset="0"/>
            </a:endParaRPr>
          </a:p>
          <a:p>
            <a:endParaRPr lang="en-US" b="1">
              <a:latin typeface="Book Antiqua" charset="0"/>
              <a:ea typeface="MS PGothic" charset="0"/>
            </a:endParaRPr>
          </a:p>
          <a:p>
            <a:endParaRPr lang="en-US" b="1">
              <a:latin typeface="Book Antiqua" charset="0"/>
              <a:ea typeface="MS PGothic" charset="0"/>
            </a:endParaRPr>
          </a:p>
          <a:p>
            <a:endParaRPr lang="en-US" b="1">
              <a:latin typeface="Book Antiqua" charset="0"/>
              <a:ea typeface="MS PGothic" charset="0"/>
            </a:endParaRPr>
          </a:p>
          <a:p>
            <a:endParaRPr lang="en-US" b="1">
              <a:latin typeface="Book Antiqu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b="1">
              <a:latin typeface="Book Antiqua" charset="0"/>
              <a:ea typeface="MS PGothic" charset="0"/>
            </a:endParaRPr>
          </a:p>
          <a:p>
            <a:r>
              <a:rPr lang="en-US" b="1">
                <a:latin typeface="Book Antiqua" charset="0"/>
                <a:ea typeface="MS PGothic" charset="0"/>
              </a:rPr>
              <a:t>PIHM finishes in seconds, </a:t>
            </a:r>
            <a:br>
              <a:rPr lang="en-US" b="1">
                <a:latin typeface="Book Antiqua" charset="0"/>
                <a:ea typeface="MS PGothic" charset="0"/>
              </a:rPr>
            </a:br>
            <a:r>
              <a:rPr lang="en-US" b="1">
                <a:latin typeface="Book Antiqua" charset="0"/>
                <a:ea typeface="MS PGothic" charset="0"/>
              </a:rPr>
              <a:t>whereas CIG completes in</a:t>
            </a:r>
            <a:br>
              <a:rPr lang="en-US" b="1">
                <a:latin typeface="Book Antiqua" charset="0"/>
                <a:ea typeface="MS PGothic" charset="0"/>
              </a:rPr>
            </a:br>
            <a:r>
              <a:rPr lang="en-US" b="1">
                <a:latin typeface="Book Antiqua" charset="0"/>
                <a:ea typeface="MS PGothic" charset="0"/>
              </a:rPr>
              <a:t> ~33 hours</a:t>
            </a:r>
          </a:p>
          <a:p>
            <a:pPr>
              <a:buFont typeface="Monotype Sorts" charset="0"/>
              <a:buNone/>
            </a:pPr>
            <a:endParaRPr lang="en-US" b="1">
              <a:latin typeface="Book Antiqua" charset="0"/>
              <a:ea typeface="MS PGothic" charset="0"/>
            </a:endParaRPr>
          </a:p>
          <a:p>
            <a:pPr>
              <a:buFont typeface="Monotype Sorts" charset="0"/>
              <a:buNone/>
            </a:pPr>
            <a:endParaRPr lang="en-US" b="1">
              <a:latin typeface="Book Antiqua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500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MS PGothic" charset="0"/>
              </a:rPr>
              <a:t>DRAT Conclusions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>
                <a:latin typeface="Book Antiqua" charset="0"/>
                <a:ea typeface="MS PGothic" charset="0"/>
              </a:rPr>
              <a:t>DRAT on all of CIG (500K files; likely 100s of M of LOC) was around 33 hrs. This is nearly 16x as long as it took to run DRAT on the entire XNET Git for DARPA (~24K files, and likely 10s of M of LOC).</a:t>
            </a:r>
          </a:p>
          <a:p>
            <a:pPr lvl="1"/>
            <a:r>
              <a:rPr lang="en-US" sz="1600">
                <a:latin typeface="Book Antiqua" charset="0"/>
                <a:ea typeface="MS PGothic" charset="0"/>
              </a:rPr>
              <a:t>DRAT scales linearly in the size of the code base. </a:t>
            </a:r>
          </a:p>
          <a:p>
            <a:r>
              <a:rPr lang="en-US" sz="1800">
                <a:latin typeface="Book Antiqua" charset="0"/>
                <a:ea typeface="MS PGothic" charset="0"/>
              </a:rPr>
              <a:t>CIG's analysis shows that over 54% of the CIG code base as put up on the CIG site are NOT code files (these could be images, they could be binary files, etc.) Of the remaining 46%, 23% of the files are unlicensed source code, and the other ~23% of the files are licensed using standards (BSD, MIT, OSI approved licenses).</a:t>
            </a:r>
          </a:p>
          <a:p>
            <a:pPr lvl="1"/>
            <a:r>
              <a:rPr lang="en-US" sz="1600">
                <a:latin typeface="Book Antiqua" charset="0"/>
                <a:ea typeface="MS PGothic" charset="0"/>
              </a:rPr>
              <a:t>roughly half of the *actual* source code for CIG isn’t licensed using an OSI approved license, and/or does not conform to stated license.</a:t>
            </a:r>
          </a:p>
          <a:p>
            <a:r>
              <a:rPr lang="en-US" sz="1800">
                <a:latin typeface="Book Antiqua" charset="0"/>
                <a:ea typeface="MS PGothic" charset="0"/>
              </a:rPr>
              <a:t>Considering the size disparity of e.g., PIHM compared to CIG, DRAT was able to correctly identify that 100% of the files in PIHM are unlicensed, whereas in CIG 50% of them (per above) were also not licensed. </a:t>
            </a:r>
          </a:p>
          <a:p>
            <a:pPr lvl="1"/>
            <a:r>
              <a:rPr lang="en-US" sz="1600">
                <a:latin typeface="Book Antiqua" charset="0"/>
                <a:ea typeface="MS PGothic" charset="0"/>
              </a:rPr>
              <a:t>demonstrates the need to approach these code authors and get them to use TurboSoft to publish their license information and then further to run DRAT as a component of this</a:t>
            </a:r>
          </a:p>
        </p:txBody>
      </p:sp>
    </p:spTree>
    <p:extLst>
      <p:ext uri="{BB962C8B-B14F-4D97-AF65-F5344CB8AC3E}">
        <p14:creationId xmlns:p14="http://schemas.microsoft.com/office/powerpoint/2010/main" val="88641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Need to validate and verify software licenses</a:t>
            </a:r>
          </a:p>
          <a:p>
            <a:pPr lvl="1"/>
            <a:r>
              <a:rPr lang="en-US" dirty="0" smtClean="0"/>
              <a:t>Existing tools do not scale well </a:t>
            </a:r>
          </a:p>
          <a:p>
            <a:pPr lvl="1"/>
            <a:r>
              <a:rPr lang="en-US" dirty="0" smtClean="0"/>
              <a:t>Having viral licenses can mean the difference in having a community around your software and funding, or not</a:t>
            </a:r>
          </a:p>
          <a:p>
            <a:r>
              <a:rPr lang="en-US" dirty="0" smtClean="0"/>
              <a:t>DRAT can help you run license checking at scale</a:t>
            </a:r>
          </a:p>
          <a:p>
            <a:pPr lvl="1"/>
            <a:r>
              <a:rPr lang="en-US" dirty="0" smtClean="0"/>
              <a:t>Using Map Reduce</a:t>
            </a:r>
          </a:p>
          <a:p>
            <a:pPr lvl="1"/>
            <a:r>
              <a:rPr lang="en-US" dirty="0" smtClean="0"/>
              <a:t>Scales linearly with the size of the code base</a:t>
            </a:r>
          </a:p>
          <a:p>
            <a:r>
              <a:rPr lang="en-US" dirty="0" smtClean="0"/>
              <a:t>Running DRAT to date has already provided key results to Earth Science and defense communities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67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85408" y="779143"/>
            <a:ext cx="4539736" cy="5575885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234950" indent="-234950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Grab the principals behind the leading infrastructure/</a:t>
            </a:r>
            <a:r>
              <a:rPr lang="en-US" sz="2000" dirty="0" err="1" smtClean="0">
                <a:latin typeface="Arial"/>
                <a:cs typeface="Arial"/>
              </a:rPr>
              <a:t>viz</a:t>
            </a:r>
            <a:r>
              <a:rPr lang="en-US" sz="2000" dirty="0" smtClean="0">
                <a:latin typeface="Arial"/>
                <a:cs typeface="Arial"/>
              </a:rPr>
              <a:t> technologies</a:t>
            </a:r>
          </a:p>
          <a:p>
            <a:pPr marL="465138" lvl="1" indent="-234950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Lucida Grande"/>
              <a:buChar char="-"/>
            </a:pPr>
            <a:r>
              <a:rPr lang="en-US" sz="2000" dirty="0" smtClean="0">
                <a:latin typeface="Arial"/>
                <a:cs typeface="Arial"/>
              </a:rPr>
              <a:t>Shove them in a tight space</a:t>
            </a:r>
          </a:p>
          <a:p>
            <a:pPr marL="465138" lvl="1" indent="-234950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Lucida Grande"/>
              <a:buChar char="-"/>
            </a:pPr>
            <a:r>
              <a:rPr lang="en-US" sz="2000" dirty="0" smtClean="0">
                <a:latin typeface="Arial"/>
                <a:cs typeface="Arial"/>
              </a:rPr>
              <a:t>Provide </a:t>
            </a:r>
            <a:r>
              <a:rPr lang="en-US" sz="2000" strike="sngStrike" dirty="0" smtClean="0">
                <a:latin typeface="Arial"/>
                <a:cs typeface="Arial"/>
              </a:rPr>
              <a:t>beer</a:t>
            </a:r>
            <a:r>
              <a:rPr lang="en-US" sz="2000" dirty="0" smtClean="0">
                <a:latin typeface="Arial"/>
                <a:cs typeface="Arial"/>
              </a:rPr>
              <a:t> coffee and snacks</a:t>
            </a:r>
          </a:p>
          <a:p>
            <a:pPr marL="465138" lvl="1" indent="-234950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Lucida Grande"/>
              <a:buChar char="-"/>
            </a:pPr>
            <a:r>
              <a:rPr lang="en-US" sz="2000" dirty="0" smtClean="0">
                <a:latin typeface="Arial"/>
                <a:cs typeface="Arial"/>
              </a:rPr>
              <a:t>Provide awesome data </a:t>
            </a:r>
            <a:br>
              <a:rPr lang="en-US" sz="2000" dirty="0" smtClean="0">
                <a:latin typeface="Arial"/>
                <a:cs typeface="Arial"/>
              </a:rPr>
            </a:br>
            <a:r>
              <a:rPr lang="en-US" sz="2000" dirty="0" smtClean="0">
                <a:latin typeface="Arial"/>
                <a:cs typeface="Arial"/>
              </a:rPr>
              <a:t>and challenges</a:t>
            </a:r>
          </a:p>
          <a:p>
            <a:pPr marL="465138" lvl="1" indent="-234950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Lucida Grande"/>
              <a:buChar char="-"/>
            </a:pPr>
            <a:r>
              <a:rPr lang="en-US" sz="2000" dirty="0" smtClean="0">
                <a:latin typeface="Arial"/>
                <a:cs typeface="Arial"/>
              </a:rPr>
              <a:t>Provide infrastructure and connectivity</a:t>
            </a:r>
          </a:p>
          <a:p>
            <a:pPr marL="230188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Check in every day and 1x a week</a:t>
            </a:r>
          </a:p>
          <a:p>
            <a:pPr marL="230188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Wall of Shame/Fame</a:t>
            </a:r>
          </a:p>
          <a:p>
            <a:pPr marL="230188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New Challenges Each Week</a:t>
            </a:r>
          </a:p>
          <a:p>
            <a:pPr marL="230188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Midterm Presentations</a:t>
            </a:r>
          </a:p>
          <a:p>
            <a:pPr marL="687388" lvl="1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Peanut Gallery</a:t>
            </a:r>
          </a:p>
          <a:p>
            <a:pPr marL="230188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Make people talk/socialize</a:t>
            </a:r>
          </a:p>
          <a:p>
            <a:pPr marL="230188" indent="-230188">
              <a:lnSpc>
                <a:spcPct val="120000"/>
              </a:lnSpc>
              <a:buClr>
                <a:schemeClr val="accent1">
                  <a:lumMod val="75000"/>
                </a:schemeClr>
              </a:buCl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Put that all together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598" y="904933"/>
            <a:ext cx="2009628" cy="474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54" y="1104591"/>
            <a:ext cx="1049866" cy="54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6333"/>
            <a:ext cx="1270000" cy="846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226" y="1627826"/>
            <a:ext cx="1556655" cy="642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381" y="2558143"/>
            <a:ext cx="2095500" cy="571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0190" y="2490931"/>
            <a:ext cx="1860248" cy="6387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6653" y="1399750"/>
            <a:ext cx="925890" cy="9169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5431" y="2187689"/>
            <a:ext cx="979713" cy="7409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0" y="580780"/>
            <a:ext cx="888415" cy="7982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7678" y="1114666"/>
            <a:ext cx="873276" cy="52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8677" y="3296883"/>
            <a:ext cx="1711476" cy="6582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4624" y="3296883"/>
            <a:ext cx="964785" cy="502557"/>
          </a:xfrm>
          <a:prstGeom prst="rect">
            <a:avLst/>
          </a:prstGeom>
        </p:spPr>
      </p:pic>
      <p:pic>
        <p:nvPicPr>
          <p:cNvPr id="28" name="Picture 27" descr="Screen Shot 2013-07-27 at 11.15.20 A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226" y="3855357"/>
            <a:ext cx="1295400" cy="381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4289" y="3298976"/>
            <a:ext cx="1499810" cy="6561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6653" y="3930953"/>
            <a:ext cx="1486157" cy="3824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86067" y="2020922"/>
            <a:ext cx="591457" cy="5914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09192" y="4448853"/>
            <a:ext cx="2691189" cy="20183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98677" y="4525239"/>
            <a:ext cx="1487714" cy="198361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38409"/>
            <a:ext cx="8229600" cy="1143000"/>
          </a:xfrm>
        </p:spPr>
        <p:txBody>
          <a:bodyPr/>
          <a:lstStyle/>
          <a:p>
            <a:r>
              <a:rPr lang="en-US" dirty="0" smtClean="0"/>
              <a:t>DARPA XDATA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2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 Mattmann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chrismattmann</a:t>
            </a:r>
            <a:r>
              <a:rPr lang="en-US" dirty="0" smtClean="0"/>
              <a:t> </a:t>
            </a:r>
            <a:r>
              <a:rPr lang="en-US" smtClean="0"/>
              <a:t>on Twitter!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2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XDATA OSS landscape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16" y="1256145"/>
            <a:ext cx="8412629" cy="497839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1400" y="738048"/>
            <a:ext cx="4539736" cy="4231927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r>
              <a:rPr lang="en-US" sz="2800" dirty="0" smtClean="0"/>
              <a:t>Scenario 1</a:t>
            </a:r>
            <a:endParaRPr lang="en-US" sz="2800" dirty="0"/>
          </a:p>
          <a:p>
            <a:pPr lvl="1"/>
            <a:r>
              <a:rPr lang="en-US" sz="2400" dirty="0" smtClean="0"/>
              <a:t>Performers </a:t>
            </a:r>
            <a:r>
              <a:rPr lang="en-US" sz="2400" dirty="0" err="1" smtClean="0"/>
              <a:t>dev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code in their own</a:t>
            </a:r>
            <a:br>
              <a:rPr lang="en-US" sz="2400" dirty="0" smtClean="0"/>
            </a:br>
            <a:r>
              <a:rPr lang="en-US" sz="2400" dirty="0" smtClean="0"/>
              <a:t>local repos and </a:t>
            </a:r>
            <a:br>
              <a:rPr lang="en-US" sz="2400" dirty="0" smtClean="0"/>
            </a:br>
            <a:r>
              <a:rPr lang="en-US" sz="2400" dirty="0" smtClean="0"/>
              <a:t>occasionally “push” </a:t>
            </a:r>
            <a:br>
              <a:rPr lang="en-US" sz="2400" dirty="0" smtClean="0"/>
            </a:br>
            <a:r>
              <a:rPr lang="en-US" sz="2400" dirty="0" smtClean="0"/>
              <a:t>upstream and “pull” downstream</a:t>
            </a:r>
            <a:endParaRPr lang="en-US" sz="2400" dirty="0"/>
          </a:p>
          <a:p>
            <a:r>
              <a:rPr lang="en-US" sz="2800" dirty="0" smtClean="0"/>
              <a:t>Scenario </a:t>
            </a:r>
            <a:r>
              <a:rPr lang="en-US" sz="2800" dirty="0"/>
              <a:t>2</a:t>
            </a:r>
          </a:p>
          <a:p>
            <a:pPr lvl="1"/>
            <a:r>
              <a:rPr lang="en-US" sz="2400" dirty="0" smtClean="0"/>
              <a:t>Canonical repo</a:t>
            </a:r>
            <a:br>
              <a:rPr lang="en-US" sz="2400" dirty="0" smtClean="0"/>
            </a:br>
            <a:r>
              <a:rPr lang="en-US" sz="2400" dirty="0" smtClean="0"/>
              <a:t>is XNET </a:t>
            </a:r>
            <a:r>
              <a:rPr lang="en-US" sz="2400" dirty="0" err="1" smtClean="0"/>
              <a:t>Git</a:t>
            </a:r>
            <a:r>
              <a:rPr lang="en-US" sz="2400" dirty="0" smtClean="0"/>
              <a:t> repo</a:t>
            </a:r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540" y="863600"/>
            <a:ext cx="5796459" cy="3430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562" y="4423699"/>
            <a:ext cx="94261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Scenario 3</a:t>
            </a:r>
          </a:p>
          <a:p>
            <a:pPr lvl="1"/>
            <a:r>
              <a:rPr lang="en-US" sz="2400" dirty="0"/>
              <a:t>Code can be “pushed” upstream </a:t>
            </a:r>
            <a:r>
              <a:rPr lang="en-US" sz="2400" dirty="0" smtClean="0"/>
              <a:t>to foundations and gold sources of code (and “pulled” periodically) </a:t>
            </a:r>
            <a:endParaRPr lang="en-US" sz="2400" dirty="0"/>
          </a:p>
          <a:p>
            <a:pPr marL="0" lvl="1"/>
            <a:r>
              <a:rPr lang="en-US" sz="2800" dirty="0" smtClean="0"/>
              <a:t>Scenario 4</a:t>
            </a:r>
          </a:p>
          <a:p>
            <a:pPr marL="0" lvl="1"/>
            <a:r>
              <a:rPr lang="en-US" sz="2400" dirty="0"/>
              <a:t>	</a:t>
            </a:r>
            <a:r>
              <a:rPr lang="en-US" sz="2400" dirty="0" smtClean="0"/>
              <a:t>Code can be “pushed” &amp; “pulled” from performer repo to foundation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XDATA OSS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42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code repo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Characterize the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Tika</a:t>
            </a:r>
            <a:r>
              <a:rPr lang="en-US" dirty="0" smtClean="0"/>
              <a:t> and also course grained (E. </a:t>
            </a:r>
            <a:r>
              <a:rPr lang="en-US" dirty="0" err="1" smtClean="0"/>
              <a:t>Whyne</a:t>
            </a:r>
            <a:r>
              <a:rPr lang="en-US" dirty="0" smtClean="0"/>
              <a:t>) using UNIX tools</a:t>
            </a:r>
          </a:p>
          <a:p>
            <a:r>
              <a:rPr lang="en-US" dirty="0" smtClean="0"/>
              <a:t>Run RAT code analysis to produce evaluation and recommendation on license updates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6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Discoveries about Apache 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With over 56K files in XNET many of them binary</a:t>
            </a:r>
          </a:p>
          <a:p>
            <a:pPr lvl="1"/>
            <a:r>
              <a:rPr lang="en-US" dirty="0" smtClean="0"/>
              <a:t>RAT job using single JVM and traditional technique is </a:t>
            </a:r>
            <a:r>
              <a:rPr lang="en-US" dirty="0"/>
              <a:t>still running  40924:</a:t>
            </a:r>
            <a:r>
              <a:rPr lang="en-US" dirty="0" smtClean="0"/>
              <a:t>47 and counting </a:t>
            </a:r>
          </a:p>
          <a:p>
            <a:r>
              <a:rPr lang="en-US" dirty="0" smtClean="0"/>
              <a:t>Running targeted RAT jobs is difficult because RAT crawler isn’t customizable by </a:t>
            </a:r>
          </a:p>
          <a:p>
            <a:pPr lvl="1"/>
            <a:r>
              <a:rPr lang="en-US" dirty="0" smtClean="0"/>
              <a:t>MIME type</a:t>
            </a:r>
          </a:p>
          <a:p>
            <a:pPr lvl="1"/>
            <a:r>
              <a:rPr lang="en-US" dirty="0" smtClean="0"/>
              <a:t>File size, etc.</a:t>
            </a:r>
          </a:p>
          <a:p>
            <a:pPr lvl="1"/>
            <a:r>
              <a:rPr lang="en-US" dirty="0" smtClean="0"/>
              <a:t>Only provides white list and black list capability </a:t>
            </a:r>
          </a:p>
          <a:p>
            <a:r>
              <a:rPr lang="en-US" dirty="0" smtClean="0"/>
              <a:t>RAT provides no incremental output</a:t>
            </a:r>
          </a:p>
          <a:p>
            <a:pPr lvl="1"/>
            <a:r>
              <a:rPr lang="en-US" dirty="0" smtClean="0"/>
              <a:t>Only get a final report when done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9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 for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Incremental output for Apache RAT</a:t>
            </a:r>
          </a:p>
          <a:p>
            <a:pPr lvl="1"/>
            <a:r>
              <a:rPr lang="en-US" dirty="0">
                <a:hlinkClick r:id="rId2"/>
              </a:rPr>
              <a:t>https://issues.apache.org/jira/browse/RAT-</a:t>
            </a:r>
            <a:r>
              <a:rPr lang="en-US" dirty="0" smtClean="0">
                <a:hlinkClick r:id="rId2"/>
              </a:rPr>
              <a:t>149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Use Apache </a:t>
            </a:r>
            <a:r>
              <a:rPr lang="en-US" dirty="0" err="1" smtClean="0"/>
              <a:t>Tika</a:t>
            </a:r>
            <a:r>
              <a:rPr lang="en-US" dirty="0" smtClean="0"/>
              <a:t> to deduce MIME types of code analysis for RAT</a:t>
            </a:r>
          </a:p>
          <a:p>
            <a:pPr lvl="1"/>
            <a:r>
              <a:rPr lang="en-US" dirty="0" smtClean="0"/>
              <a:t>That way no need for white/black lists</a:t>
            </a:r>
          </a:p>
          <a:p>
            <a:pPr lvl="1"/>
            <a:r>
              <a:rPr lang="en-US" dirty="0">
                <a:hlinkClick r:id="rId3"/>
              </a:rPr>
              <a:t>https://issues.apache.org/jira/browse/RAT-</a:t>
            </a:r>
            <a:r>
              <a:rPr lang="en-US" dirty="0" smtClean="0">
                <a:hlinkClick r:id="rId3"/>
              </a:rPr>
              <a:t>150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Make RAT parallelized using Apache OODT</a:t>
            </a:r>
          </a:p>
          <a:p>
            <a:r>
              <a:rPr lang="en-US" dirty="0" smtClean="0"/>
              <a:t>Make RAT easily </a:t>
            </a:r>
            <a:r>
              <a:rPr lang="en-US" dirty="0" err="1" smtClean="0"/>
              <a:t>integratable</a:t>
            </a:r>
            <a:r>
              <a:rPr lang="en-US" dirty="0" smtClean="0"/>
              <a:t> into a CI system beyond the Maven plugin (not distributed)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417638"/>
            <a:ext cx="8026400" cy="53594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6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Ingest </a:t>
            </a:r>
            <a:r>
              <a:rPr lang="en-US" dirty="0" err="1" smtClean="0"/>
              <a:t>Git</a:t>
            </a:r>
            <a:r>
              <a:rPr lang="en-US" dirty="0" smtClean="0"/>
              <a:t> (or SVN or any) repo into Apache OODT file manager in place</a:t>
            </a:r>
          </a:p>
          <a:p>
            <a:pPr lvl="1"/>
            <a:r>
              <a:rPr lang="en-US" dirty="0" smtClean="0"/>
              <a:t>Classify file types here with Apache </a:t>
            </a:r>
            <a:r>
              <a:rPr lang="en-US" dirty="0" err="1" smtClean="0"/>
              <a:t>Tika</a:t>
            </a:r>
            <a:endParaRPr lang="en-US" dirty="0" smtClean="0"/>
          </a:p>
          <a:p>
            <a:r>
              <a:rPr lang="en-US" dirty="0" smtClean="0"/>
              <a:t>Dump File Manager Metadata to Apache </a:t>
            </a:r>
            <a:r>
              <a:rPr lang="en-US" dirty="0" err="1" smtClean="0"/>
              <a:t>Solr</a:t>
            </a:r>
            <a:r>
              <a:rPr lang="en-US" dirty="0" smtClean="0"/>
              <a:t> for easy analytics and characterization </a:t>
            </a:r>
          </a:p>
          <a:p>
            <a:pPr lvl="1"/>
            <a:r>
              <a:rPr lang="en-US" dirty="0" smtClean="0"/>
              <a:t>Use OODT </a:t>
            </a:r>
            <a:r>
              <a:rPr lang="en-US" dirty="0" err="1" smtClean="0"/>
              <a:t>Solr</a:t>
            </a:r>
            <a:r>
              <a:rPr lang="en-US" dirty="0" smtClean="0"/>
              <a:t> dumper</a:t>
            </a:r>
          </a:p>
          <a:p>
            <a:r>
              <a:rPr lang="en-US" dirty="0" smtClean="0"/>
              <a:t>Kick off M/R style job workflow using Apache OODT</a:t>
            </a:r>
          </a:p>
          <a:p>
            <a:pPr lvl="1"/>
            <a:r>
              <a:rPr lang="en-US" dirty="0" smtClean="0"/>
              <a:t>Partition by MIME type (from </a:t>
            </a:r>
            <a:r>
              <a:rPr lang="en-US" dirty="0" err="1" smtClean="0"/>
              <a:t>Tika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Mapper: RAT on N=100 files of same type in single job </a:t>
            </a:r>
            <a:r>
              <a:rPr lang="en-US" dirty="0" err="1" smtClean="0"/>
              <a:t>dir</a:t>
            </a:r>
            <a:endParaRPr lang="en-US" dirty="0" smtClean="0"/>
          </a:p>
          <a:p>
            <a:pPr lvl="1"/>
            <a:r>
              <a:rPr lang="en-US" dirty="0" smtClean="0"/>
              <a:t>Reducer: RAT log combiner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9-Jul-14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ESIP-Summer14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7FE0D-6A1B-C54E-8EF0-31D71F279D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1123</Words>
  <Application>Microsoft Macintosh PowerPoint</Application>
  <PresentationFormat>On-screen Show (4:3)</PresentationFormat>
  <Paragraphs>164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DRAT! Automated Analysis of Software Licenses</vt:lpstr>
      <vt:lpstr>DARPA XDATA</vt:lpstr>
      <vt:lpstr>XDATA OSS landscape</vt:lpstr>
      <vt:lpstr>XDATA OSS</vt:lpstr>
      <vt:lpstr>Git code repo analysis</vt:lpstr>
      <vt:lpstr>Discoveries about Apache RAT</vt:lpstr>
      <vt:lpstr>Suggestions for improvement</vt:lpstr>
      <vt:lpstr>Proposed Architecture</vt:lpstr>
      <vt:lpstr>Steps </vt:lpstr>
      <vt:lpstr>Real Results</vt:lpstr>
      <vt:lpstr>Timing</vt:lpstr>
      <vt:lpstr>RAT analysis of Git repo</vt:lpstr>
      <vt:lpstr>Analysis conclusions</vt:lpstr>
      <vt:lpstr>Motivating EarthCube/Geosciences  Example</vt:lpstr>
      <vt:lpstr>Enter: DRAT</vt:lpstr>
      <vt:lpstr>Running DRAT on XDATA</vt:lpstr>
      <vt:lpstr>Running DRAT on CIG and PIHM</vt:lpstr>
      <vt:lpstr>DRAT Conclusions</vt:lpstr>
      <vt:lpstr>Overall conclusions</vt:lpstr>
      <vt:lpstr>Thanks!</vt:lpstr>
    </vt:vector>
  </TitlesOfParts>
  <Company>JPL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DRAT! Automated Analysis of Software Licenses</dc:title>
  <dc:creator>Chris Mattmann</dc:creator>
  <cp:lastModifiedBy>Chris Mattmann</cp:lastModifiedBy>
  <cp:revision>8</cp:revision>
  <dcterms:created xsi:type="dcterms:W3CDTF">2014-07-09T16:00:19Z</dcterms:created>
  <dcterms:modified xsi:type="dcterms:W3CDTF">2014-07-09T16:10:44Z</dcterms:modified>
</cp:coreProperties>
</file>